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302" r:id="rId2"/>
    <p:sldId id="365" r:id="rId3"/>
    <p:sldId id="311" r:id="rId4"/>
    <p:sldId id="326" r:id="rId5"/>
    <p:sldId id="324" r:id="rId6"/>
    <p:sldId id="339" r:id="rId7"/>
    <p:sldId id="354" r:id="rId8"/>
    <p:sldId id="322" r:id="rId9"/>
    <p:sldId id="340" r:id="rId10"/>
    <p:sldId id="341" r:id="rId11"/>
    <p:sldId id="342" r:id="rId12"/>
    <p:sldId id="317" r:id="rId13"/>
    <p:sldId id="338" r:id="rId14"/>
    <p:sldId id="337" r:id="rId15"/>
    <p:sldId id="343" r:id="rId16"/>
    <p:sldId id="344" r:id="rId17"/>
    <p:sldId id="366" r:id="rId18"/>
    <p:sldId id="345" r:id="rId19"/>
    <p:sldId id="349" r:id="rId20"/>
    <p:sldId id="346" r:id="rId21"/>
    <p:sldId id="351" r:id="rId22"/>
    <p:sldId id="352" r:id="rId23"/>
    <p:sldId id="347" r:id="rId24"/>
    <p:sldId id="348" r:id="rId25"/>
    <p:sldId id="367" r:id="rId26"/>
    <p:sldId id="353" r:id="rId27"/>
    <p:sldId id="301" r:id="rId28"/>
    <p:sldId id="359" r:id="rId29"/>
    <p:sldId id="327" r:id="rId30"/>
  </p:sldIdLst>
  <p:sldSz cx="12192000" cy="6858000"/>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EFFC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83" autoAdjust="0"/>
    <p:restoredTop sz="96357" autoAdjust="0"/>
  </p:normalViewPr>
  <p:slideViewPr>
    <p:cSldViewPr snapToGrid="0">
      <p:cViewPr varScale="1">
        <p:scale>
          <a:sx n="121" d="100"/>
          <a:sy n="121" d="100"/>
        </p:scale>
        <p:origin x="126"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2944283" cy="498295"/>
          </a:xfrm>
          <a:prstGeom prst="rect">
            <a:avLst/>
          </a:prstGeom>
        </p:spPr>
        <p:txBody>
          <a:bodyPr vert="horz" lIns="92985" tIns="46493" rIns="92985" bIns="46493" rtlCol="0"/>
          <a:lstStyle>
            <a:lvl1pPr algn="l">
              <a:defRPr sz="1200"/>
            </a:lvl1pPr>
          </a:lstStyle>
          <a:p>
            <a:endParaRPr lang="en-GB"/>
          </a:p>
        </p:txBody>
      </p:sp>
      <p:sp>
        <p:nvSpPr>
          <p:cNvPr id="3" name="Date Placeholder 2"/>
          <p:cNvSpPr>
            <a:spLocks noGrp="1"/>
          </p:cNvSpPr>
          <p:nvPr>
            <p:ph type="dt" sz="quarter" idx="1"/>
          </p:nvPr>
        </p:nvSpPr>
        <p:spPr>
          <a:xfrm>
            <a:off x="3848647" y="2"/>
            <a:ext cx="2944283" cy="498295"/>
          </a:xfrm>
          <a:prstGeom prst="rect">
            <a:avLst/>
          </a:prstGeom>
        </p:spPr>
        <p:txBody>
          <a:bodyPr vert="horz" lIns="92985" tIns="46493" rIns="92985" bIns="46493" rtlCol="0"/>
          <a:lstStyle>
            <a:lvl1pPr algn="r">
              <a:defRPr sz="1200"/>
            </a:lvl1pPr>
          </a:lstStyle>
          <a:p>
            <a:fld id="{57CC3733-E95D-4B5C-B10D-73A1624E564C}" type="datetimeFigureOut">
              <a:rPr lang="en-GB" smtClean="0"/>
              <a:t>28/11/2024</a:t>
            </a:fld>
            <a:endParaRPr lang="en-GB"/>
          </a:p>
        </p:txBody>
      </p:sp>
      <p:sp>
        <p:nvSpPr>
          <p:cNvPr id="4" name="Footer Placeholder 3"/>
          <p:cNvSpPr>
            <a:spLocks noGrp="1"/>
          </p:cNvSpPr>
          <p:nvPr>
            <p:ph type="ftr" sz="quarter" idx="2"/>
          </p:nvPr>
        </p:nvSpPr>
        <p:spPr>
          <a:xfrm>
            <a:off x="3" y="9433110"/>
            <a:ext cx="2944283" cy="498294"/>
          </a:xfrm>
          <a:prstGeom prst="rect">
            <a:avLst/>
          </a:prstGeom>
        </p:spPr>
        <p:txBody>
          <a:bodyPr vert="horz" lIns="92985" tIns="46493" rIns="92985" bIns="46493" rtlCol="0" anchor="b"/>
          <a:lstStyle>
            <a:lvl1pPr algn="l">
              <a:defRPr sz="1200"/>
            </a:lvl1pPr>
          </a:lstStyle>
          <a:p>
            <a:endParaRPr lang="en-GB"/>
          </a:p>
        </p:txBody>
      </p:sp>
      <p:sp>
        <p:nvSpPr>
          <p:cNvPr id="5" name="Slide Number Placeholder 4"/>
          <p:cNvSpPr>
            <a:spLocks noGrp="1"/>
          </p:cNvSpPr>
          <p:nvPr>
            <p:ph type="sldNum" sz="quarter" idx="3"/>
          </p:nvPr>
        </p:nvSpPr>
        <p:spPr>
          <a:xfrm>
            <a:off x="3848647" y="9433110"/>
            <a:ext cx="2944283" cy="498294"/>
          </a:xfrm>
          <a:prstGeom prst="rect">
            <a:avLst/>
          </a:prstGeom>
        </p:spPr>
        <p:txBody>
          <a:bodyPr vert="horz" lIns="92985" tIns="46493" rIns="92985" bIns="46493" rtlCol="0" anchor="b"/>
          <a:lstStyle>
            <a:lvl1pPr algn="r">
              <a:defRPr sz="1200"/>
            </a:lvl1pPr>
          </a:lstStyle>
          <a:p>
            <a:fld id="{822F0CF5-7DB4-4AE9-BDC3-6ABEE1C0F557}" type="slidenum">
              <a:rPr lang="en-GB" smtClean="0"/>
              <a:t>‹#›</a:t>
            </a:fld>
            <a:endParaRPr lang="en-GB"/>
          </a:p>
        </p:txBody>
      </p:sp>
    </p:spTree>
    <p:extLst>
      <p:ext uri="{BB962C8B-B14F-4D97-AF65-F5344CB8AC3E}">
        <p14:creationId xmlns:p14="http://schemas.microsoft.com/office/powerpoint/2010/main" val="25439391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2944283" cy="498295"/>
          </a:xfrm>
          <a:prstGeom prst="rect">
            <a:avLst/>
          </a:prstGeom>
        </p:spPr>
        <p:txBody>
          <a:bodyPr vert="horz" lIns="92985" tIns="46493" rIns="92985" bIns="46493" rtlCol="0"/>
          <a:lstStyle>
            <a:lvl1pPr algn="l">
              <a:defRPr sz="1200"/>
            </a:lvl1pPr>
          </a:lstStyle>
          <a:p>
            <a:endParaRPr lang="en-GB"/>
          </a:p>
        </p:txBody>
      </p:sp>
      <p:sp>
        <p:nvSpPr>
          <p:cNvPr id="3" name="Date Placeholder 2"/>
          <p:cNvSpPr>
            <a:spLocks noGrp="1"/>
          </p:cNvSpPr>
          <p:nvPr>
            <p:ph type="dt" idx="1"/>
          </p:nvPr>
        </p:nvSpPr>
        <p:spPr>
          <a:xfrm>
            <a:off x="3848647" y="2"/>
            <a:ext cx="2944283" cy="498295"/>
          </a:xfrm>
          <a:prstGeom prst="rect">
            <a:avLst/>
          </a:prstGeom>
        </p:spPr>
        <p:txBody>
          <a:bodyPr vert="horz" lIns="92985" tIns="46493" rIns="92985" bIns="46493" rtlCol="0"/>
          <a:lstStyle>
            <a:lvl1pPr algn="r">
              <a:defRPr sz="1200"/>
            </a:lvl1pPr>
          </a:lstStyle>
          <a:p>
            <a:fld id="{36946EFD-B7B7-42A0-9198-544543E5F486}" type="datetimeFigureOut">
              <a:rPr lang="en-GB" smtClean="0"/>
              <a:t>28/11/2024</a:t>
            </a:fld>
            <a:endParaRPr lang="en-GB"/>
          </a:p>
        </p:txBody>
      </p:sp>
      <p:sp>
        <p:nvSpPr>
          <p:cNvPr id="4" name="Slide Image Placeholder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2985" tIns="46493" rIns="92985" bIns="46493" rtlCol="0" anchor="ctr"/>
          <a:lstStyle/>
          <a:p>
            <a:endParaRPr lang="en-GB"/>
          </a:p>
        </p:txBody>
      </p:sp>
      <p:sp>
        <p:nvSpPr>
          <p:cNvPr id="5" name="Notes Placeholder 4"/>
          <p:cNvSpPr>
            <a:spLocks noGrp="1"/>
          </p:cNvSpPr>
          <p:nvPr>
            <p:ph type="body" sz="quarter" idx="3"/>
          </p:nvPr>
        </p:nvSpPr>
        <p:spPr>
          <a:xfrm>
            <a:off x="679450" y="4779489"/>
            <a:ext cx="5435600" cy="3910489"/>
          </a:xfrm>
          <a:prstGeom prst="rect">
            <a:avLst/>
          </a:prstGeom>
        </p:spPr>
        <p:txBody>
          <a:bodyPr vert="horz" lIns="92985" tIns="46493" rIns="92985" bIns="4649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3" y="9433110"/>
            <a:ext cx="2944283" cy="498294"/>
          </a:xfrm>
          <a:prstGeom prst="rect">
            <a:avLst/>
          </a:prstGeom>
        </p:spPr>
        <p:txBody>
          <a:bodyPr vert="horz" lIns="92985" tIns="46493" rIns="92985" bIns="46493" rtlCol="0" anchor="b"/>
          <a:lstStyle>
            <a:lvl1pPr algn="l">
              <a:defRPr sz="1200"/>
            </a:lvl1pPr>
          </a:lstStyle>
          <a:p>
            <a:endParaRPr lang="en-GB"/>
          </a:p>
        </p:txBody>
      </p:sp>
      <p:sp>
        <p:nvSpPr>
          <p:cNvPr id="7" name="Slide Number Placeholder 6"/>
          <p:cNvSpPr>
            <a:spLocks noGrp="1"/>
          </p:cNvSpPr>
          <p:nvPr>
            <p:ph type="sldNum" sz="quarter" idx="5"/>
          </p:nvPr>
        </p:nvSpPr>
        <p:spPr>
          <a:xfrm>
            <a:off x="3848647" y="9433110"/>
            <a:ext cx="2944283" cy="498294"/>
          </a:xfrm>
          <a:prstGeom prst="rect">
            <a:avLst/>
          </a:prstGeom>
        </p:spPr>
        <p:txBody>
          <a:bodyPr vert="horz" lIns="92985" tIns="46493" rIns="92985" bIns="46493" rtlCol="0" anchor="b"/>
          <a:lstStyle>
            <a:lvl1pPr algn="r">
              <a:defRPr sz="1200"/>
            </a:lvl1pPr>
          </a:lstStyle>
          <a:p>
            <a:fld id="{E4DBE626-26BD-45EC-B07D-3E8545E0D7EF}" type="slidenum">
              <a:rPr lang="en-GB" smtClean="0"/>
              <a:t>‹#›</a:t>
            </a:fld>
            <a:endParaRPr lang="en-GB"/>
          </a:p>
        </p:txBody>
      </p:sp>
    </p:spTree>
    <p:extLst>
      <p:ext uri="{BB962C8B-B14F-4D97-AF65-F5344CB8AC3E}">
        <p14:creationId xmlns:p14="http://schemas.microsoft.com/office/powerpoint/2010/main" val="3262056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B605F81-0BA7-440B-9471-F2B6BF6112C6}" type="datetime1">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3410780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545F4DD-9E72-4C43-9C53-041AD9CEF669}" type="datetime1">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659150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F44A08B-A926-4660-AC93-6A4EB78B8552}" type="datetime1">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1596862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E949B48-2942-4AB8-B7E4-15F0871A192E}" type="datetime1">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399483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73A9F7F-46ED-42AE-A26B-7C3ADB7B54F6}" type="datetime1">
              <a:rPr lang="en-GB" smtClean="0"/>
              <a:t>28/11/2024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36712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DB78793-C5A7-4198-B686-671601946954}" type="datetime1">
              <a:rPr lang="en-GB" smtClean="0"/>
              <a:t>28/11/2024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70194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B8CDB9E-7CD0-4DE8-A53A-82660B9FD534}" type="datetime1">
              <a:rPr lang="en-GB" smtClean="0"/>
              <a:t>28/11/2024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1454169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14DC8C5-4E95-4E8E-A4C6-C9548732190C}" type="datetime1">
              <a:rPr lang="en-GB" smtClean="0"/>
              <a:t>28/11/2024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473058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7C34FE-32B1-4F57-AB6E-85395905E8FF}" type="datetime1">
              <a:rPr lang="en-GB" smtClean="0"/>
              <a:t>28/11/2024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4173206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5A09B34-3104-4B13-B8B0-7C4D1EB1103E}" type="datetime1">
              <a:rPr lang="en-GB" smtClean="0"/>
              <a:t>28/11/2024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3476971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EEB3E2D-F852-44B2-8F70-0A6C9E1CB200}" type="datetime1">
              <a:rPr lang="en-GB" smtClean="0"/>
              <a:t>28/11/2024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AB8D98-D332-4D21-A731-A6963B168466}" type="slidenum">
              <a:rPr lang="en-GB" smtClean="0"/>
              <a:t>‹#›</a:t>
            </a:fld>
            <a:endParaRPr lang="en-GB"/>
          </a:p>
        </p:txBody>
      </p:sp>
    </p:spTree>
    <p:extLst>
      <p:ext uri="{BB962C8B-B14F-4D97-AF65-F5344CB8AC3E}">
        <p14:creationId xmlns:p14="http://schemas.microsoft.com/office/powerpoint/2010/main" val="242071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FD6F1C-15B0-4ECF-99B5-41F9CCEB98C2}" type="datetime1">
              <a:rPr lang="en-GB" smtClean="0"/>
              <a:t>28/11/2024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AB8D98-D332-4D21-A731-A6963B168466}" type="slidenum">
              <a:rPr lang="en-GB" smtClean="0"/>
              <a:t>‹#›</a:t>
            </a:fld>
            <a:endParaRPr lang="en-GB"/>
          </a:p>
        </p:txBody>
      </p:sp>
    </p:spTree>
    <p:extLst>
      <p:ext uri="{BB962C8B-B14F-4D97-AF65-F5344CB8AC3E}">
        <p14:creationId xmlns:p14="http://schemas.microsoft.com/office/powerpoint/2010/main" val="1944440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8176" y="2079231"/>
            <a:ext cx="7603292" cy="2708434"/>
          </a:xfrm>
          <a:prstGeom prst="rect">
            <a:avLst/>
          </a:prstGeom>
          <a:noFill/>
        </p:spPr>
        <p:txBody>
          <a:bodyPr wrap="square" rtlCol="0">
            <a:spAutoFit/>
          </a:bodyPr>
          <a:lstStyle/>
          <a:p>
            <a:pPr algn="ctr"/>
            <a:r>
              <a:rPr lang="en-GB" sz="2400" dirty="0">
                <a:solidFill>
                  <a:srgbClr val="C00000"/>
                </a:solidFill>
              </a:rPr>
              <a:t>Do financial literacy, risk attitude or time preference affect the chance of being overindebted?</a:t>
            </a:r>
          </a:p>
          <a:p>
            <a:pPr algn="ctr"/>
            <a:endParaRPr lang="en-GB" sz="2400" dirty="0">
              <a:solidFill>
                <a:srgbClr val="C00000"/>
              </a:solidFill>
            </a:endParaRPr>
          </a:p>
          <a:p>
            <a:pPr algn="ctr"/>
            <a:r>
              <a:rPr lang="en-GB" sz="2000" dirty="0">
                <a:solidFill>
                  <a:srgbClr val="C00000"/>
                </a:solidFill>
              </a:rPr>
              <a:t>Jonathan Crook</a:t>
            </a:r>
          </a:p>
          <a:p>
            <a:pPr algn="ctr"/>
            <a:endParaRPr lang="en-GB" sz="2400" dirty="0">
              <a:solidFill>
                <a:srgbClr val="C00000"/>
              </a:solidFill>
            </a:endParaRPr>
          </a:p>
          <a:p>
            <a:pPr algn="ctr"/>
            <a:r>
              <a:rPr lang="en-GB" dirty="0">
                <a:solidFill>
                  <a:srgbClr val="C00000"/>
                </a:solidFill>
              </a:rPr>
              <a:t>Credit Research Centre, University of Edinburgh</a:t>
            </a:r>
          </a:p>
          <a:p>
            <a:pPr algn="ctr"/>
            <a:endParaRPr lang="en-GB" dirty="0">
              <a:solidFill>
                <a:srgbClr val="C00000"/>
              </a:solidFill>
            </a:endParaRPr>
          </a:p>
          <a:p>
            <a:pPr algn="ctr"/>
            <a:r>
              <a:rPr lang="en-GB" sz="1400" dirty="0">
                <a:solidFill>
                  <a:srgbClr val="C00000"/>
                </a:solidFill>
              </a:rPr>
              <a:t>Presented at the University of Edinburgh Business School, 18 October 2024.</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748" y="435864"/>
            <a:ext cx="2671423" cy="614172"/>
          </a:xfrm>
          <a:prstGeom prst="rect">
            <a:avLst/>
          </a:prstGeom>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42475" y="435864"/>
            <a:ext cx="15113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445469" y="5554980"/>
            <a:ext cx="6997685" cy="646331"/>
          </a:xfrm>
          <a:prstGeom prst="rect">
            <a:avLst/>
          </a:prstGeom>
          <a:noFill/>
        </p:spPr>
        <p:txBody>
          <a:bodyPr wrap="none" rtlCol="0">
            <a:spAutoFit/>
          </a:bodyPr>
          <a:lstStyle/>
          <a:p>
            <a:r>
              <a:rPr lang="en-GB" dirty="0">
                <a:solidFill>
                  <a:srgbClr val="C00000"/>
                </a:solidFill>
              </a:rPr>
              <a:t>Financial support from the Leverhulme Trust is gratefully acknowledged. </a:t>
            </a:r>
          </a:p>
          <a:p>
            <a:r>
              <a:rPr lang="en-GB" dirty="0">
                <a:solidFill>
                  <a:srgbClr val="C00000"/>
                </a:solidFill>
              </a:rPr>
              <a:t>All limitations and errors are the sole responsibility of the author.</a:t>
            </a:r>
          </a:p>
        </p:txBody>
      </p:sp>
    </p:spTree>
    <p:extLst>
      <p:ext uri="{BB962C8B-B14F-4D97-AF65-F5344CB8AC3E}">
        <p14:creationId xmlns:p14="http://schemas.microsoft.com/office/powerpoint/2010/main" val="3700284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382051" y="761267"/>
            <a:ext cx="11814453" cy="6586418"/>
          </a:xfrm>
          <a:prstGeom prst="rect">
            <a:avLst/>
          </a:prstGeom>
          <a:noFill/>
        </p:spPr>
        <p:txBody>
          <a:bodyPr wrap="none" rtlCol="0">
            <a:spAutoFit/>
          </a:bodyPr>
          <a:lstStyle/>
          <a:p>
            <a:endParaRPr lang="en-GB" sz="1400" dirty="0">
              <a:latin typeface="Arial" panose="020B0604020202020204" pitchFamily="34" charset="0"/>
              <a:cs typeface="Arial" panose="020B0604020202020204" pitchFamily="34" charset="0"/>
            </a:endParaRPr>
          </a:p>
          <a:p>
            <a:r>
              <a:rPr lang="en-GB" sz="1600" dirty="0">
                <a:solidFill>
                  <a:srgbClr val="FF0000"/>
                </a:solidFill>
                <a:latin typeface="Arial" panose="020B0604020202020204" pitchFamily="34" charset="0"/>
                <a:cs typeface="Arial" panose="020B0604020202020204" pitchFamily="34" charset="0"/>
              </a:rPr>
              <a:t>Financial literacy</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PIH assumes individuals act as if have sufficient knowledge to make financially optimising decisions. </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In practice: unlikely. </a:t>
            </a:r>
          </a:p>
          <a:p>
            <a:endParaRPr lang="en-GB" sz="1600" dirty="0">
              <a:latin typeface="Arial" panose="020B0604020202020204" pitchFamily="34" charset="0"/>
              <a:cs typeface="Arial" panose="020B0604020202020204" pitchFamily="34" charset="0"/>
            </a:endParaRPr>
          </a:p>
          <a:p>
            <a:r>
              <a:rPr lang="en-GB" sz="1600" dirty="0">
                <a:solidFill>
                  <a:srgbClr val="FF0000"/>
                </a:solidFill>
                <a:latin typeface="Arial" panose="020B0604020202020204" pitchFamily="34" charset="0"/>
                <a:cs typeface="Arial" panose="020B0604020202020204" pitchFamily="34" charset="0"/>
              </a:rPr>
              <a:t>Evidence</a:t>
            </a:r>
          </a:p>
          <a:p>
            <a:endParaRPr lang="en-GB" sz="14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Gathergood (2012): correct answers to 2 out of 3 questions negatively related to being one month but not 3 months behind (UK)</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Lusardi &amp; Tufano (2015): loose relationship.(US)</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French &amp; McKillop (2016) : better numeracy and poorer money management skills were causes of high debt: income ratios (NI)</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Hamid &amp; Loke (2021): money management skills and financial literacy were positively associated  with repaying credit card debt </a:t>
            </a:r>
          </a:p>
          <a:p>
            <a:r>
              <a:rPr lang="en-GB" sz="1600" dirty="0">
                <a:latin typeface="Arial" panose="020B0604020202020204" pitchFamily="34" charset="0"/>
                <a:cs typeface="Arial" panose="020B0604020202020204" pitchFamily="34" charset="0"/>
              </a:rPr>
              <a:t>in full (Malaysia).</a:t>
            </a:r>
          </a:p>
          <a:p>
            <a:endParaRPr lang="en-GB" sz="1600" dirty="0">
              <a:latin typeface="Arial" panose="020B0604020202020204" pitchFamily="34" charset="0"/>
              <a:cs typeface="Arial" panose="020B0604020202020204" pitchFamily="34" charset="0"/>
            </a:endParaRPr>
          </a:p>
          <a:p>
            <a:r>
              <a:rPr lang="en-GB" sz="1600" dirty="0" err="1">
                <a:latin typeface="Arial" panose="020B0604020202020204" pitchFamily="34" charset="0"/>
                <a:cs typeface="Arial" panose="020B0604020202020204" pitchFamily="34" charset="0"/>
              </a:rPr>
              <a:t>Kurowski</a:t>
            </a:r>
            <a:r>
              <a:rPr lang="en-GB" sz="1600" dirty="0">
                <a:latin typeface="Arial" panose="020B0604020202020204" pitchFamily="34" charset="0"/>
                <a:cs typeface="Arial" panose="020B0604020202020204" pitchFamily="34" charset="0"/>
              </a:rPr>
              <a:t> (2021) financial knowledge negatively related to saying had too much debt or repayment difficulties (Poland)</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Weaknesses:</a:t>
            </a:r>
          </a:p>
          <a:p>
            <a:r>
              <a:rPr lang="en-GB" sz="1600" dirty="0">
                <a:latin typeface="Arial" panose="020B0604020202020204" pitchFamily="34" charset="0"/>
                <a:cs typeface="Arial" panose="020B0604020202020204" pitchFamily="34" charset="0"/>
              </a:rPr>
              <a:t> </a:t>
            </a:r>
          </a:p>
          <a:p>
            <a:r>
              <a:rPr lang="en-GB" sz="1600" dirty="0">
                <a:latin typeface="Arial" panose="020B0604020202020204" pitchFamily="34" charset="0"/>
                <a:cs typeface="Arial" panose="020B0604020202020204" pitchFamily="34" charset="0"/>
              </a:rPr>
              <a:t>Omit possibility that the measure of overindebtedness may be low or zero because the respondent does not have debt</a:t>
            </a:r>
          </a:p>
          <a:p>
            <a:r>
              <a:rPr lang="en-GB" sz="1600" dirty="0"/>
              <a:t>Few control for risk attitude or discount rate.</a:t>
            </a:r>
          </a:p>
          <a:p>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2" name="TextBox 1"/>
          <p:cNvSpPr txBox="1"/>
          <p:nvPr/>
        </p:nvSpPr>
        <p:spPr>
          <a:xfrm>
            <a:off x="3877796" y="319267"/>
            <a:ext cx="5246308" cy="461665"/>
          </a:xfrm>
          <a:prstGeom prst="rect">
            <a:avLst/>
          </a:prstGeom>
          <a:noFill/>
        </p:spPr>
        <p:txBody>
          <a:bodyPr wrap="none" rtlCol="0">
            <a:spAutoFit/>
          </a:bodyPr>
          <a:lstStyle/>
          <a:p>
            <a:r>
              <a:rPr lang="en-GB" sz="2400" dirty="0">
                <a:solidFill>
                  <a:srgbClr val="FF0000"/>
                </a:solidFill>
              </a:rPr>
              <a:t>Literature: Approaches outside the PIH 2</a:t>
            </a:r>
          </a:p>
        </p:txBody>
      </p:sp>
    </p:spTree>
    <p:extLst>
      <p:ext uri="{BB962C8B-B14F-4D97-AF65-F5344CB8AC3E}">
        <p14:creationId xmlns:p14="http://schemas.microsoft.com/office/powerpoint/2010/main" val="677301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01916" y="609600"/>
            <a:ext cx="10627909" cy="7355860"/>
          </a:xfrm>
          <a:prstGeom prst="rect">
            <a:avLst/>
          </a:prstGeom>
          <a:noFill/>
        </p:spPr>
        <p:txBody>
          <a:bodyPr wrap="none" rtlCol="0">
            <a:spAutoFit/>
          </a:bodyPr>
          <a:lstStyle/>
          <a:p>
            <a:endParaRPr lang="en-GB" sz="1400" dirty="0">
              <a:latin typeface="Arial" panose="020B0604020202020204" pitchFamily="34" charset="0"/>
              <a:cs typeface="Arial" panose="020B0604020202020204" pitchFamily="34" charset="0"/>
            </a:endParaRPr>
          </a:p>
          <a:p>
            <a:r>
              <a:rPr lang="en-GB" sz="1400" dirty="0">
                <a:solidFill>
                  <a:srgbClr val="FF0000"/>
                </a:solidFill>
                <a:latin typeface="Arial" panose="020B0604020202020204" pitchFamily="34" charset="0"/>
                <a:cs typeface="Arial" panose="020B0604020202020204" pitchFamily="34" charset="0"/>
              </a:rPr>
              <a:t>Attitude towards Risk</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Traditional expected utility theory: choose action with highest expected utility.</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If marginal utility of consumption declines at higher levels of consumption – risk averse</a:t>
            </a:r>
          </a:p>
          <a:p>
            <a:r>
              <a:rPr lang="en-GB" sz="1400" dirty="0">
                <a:latin typeface="Arial" panose="020B0604020202020204" pitchFamily="34" charset="0"/>
                <a:cs typeface="Arial" panose="020B0604020202020204" pitchFamily="34" charset="0"/>
              </a:rPr>
              <a:t>So less likely to take actions with risky outcomes than a risk neutral person (expected utility is lower for risk averse person)</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Borrowing is risky so risk aversion person less willing to borrow than risk neutral person.</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 Counterviews:</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If individual expects a negative income shock a risk averse person may take very large amounts of debt (so being overindebted) </a:t>
            </a:r>
          </a:p>
          <a:p>
            <a:r>
              <a:rPr lang="en-GB" sz="1400" dirty="0">
                <a:latin typeface="Arial" panose="020B0604020202020204" pitchFamily="34" charset="0"/>
                <a:cs typeface="Arial" panose="020B0604020202020204" pitchFamily="34" charset="0"/>
              </a:rPr>
              <a:t>because she is consumption smoothing. (</a:t>
            </a:r>
            <a:r>
              <a:rPr lang="en-GB" sz="1400" dirty="0" err="1">
                <a:latin typeface="Arial" panose="020B0604020202020204" pitchFamily="34" charset="0"/>
                <a:cs typeface="Arial" panose="020B0604020202020204" pitchFamily="34" charset="0"/>
              </a:rPr>
              <a:t>Lagomarsono</a:t>
            </a:r>
            <a:r>
              <a:rPr lang="en-GB" sz="1400" dirty="0">
                <a:latin typeface="Arial" panose="020B0604020202020204" pitchFamily="34" charset="0"/>
                <a:cs typeface="Arial" panose="020B0604020202020204" pitchFamily="34" charset="0"/>
              </a:rPr>
              <a:t> &amp; </a:t>
            </a:r>
            <a:r>
              <a:rPr lang="en-GB" sz="1400" dirty="0" err="1">
                <a:latin typeface="Arial" panose="020B0604020202020204" pitchFamily="34" charset="0"/>
                <a:cs typeface="Arial" panose="020B0604020202020204" pitchFamily="34" charset="0"/>
              </a:rPr>
              <a:t>Spiganti</a:t>
            </a:r>
            <a:r>
              <a:rPr lang="en-GB" sz="1400" dirty="0">
                <a:latin typeface="Arial" panose="020B0604020202020204" pitchFamily="34" charset="0"/>
                <a:cs typeface="Arial" panose="020B0604020202020204" pitchFamily="34" charset="0"/>
              </a:rPr>
              <a:t> (2023))</a:t>
            </a:r>
          </a:p>
          <a:p>
            <a:endParaRPr lang="en-GB" sz="1400" dirty="0">
              <a:latin typeface="Arial" panose="020B0604020202020204" pitchFamily="34" charset="0"/>
              <a:cs typeface="Arial" panose="020B0604020202020204" pitchFamily="34" charset="0"/>
            </a:endParaRPr>
          </a:p>
          <a:p>
            <a:r>
              <a:rPr lang="en-GB" sz="1400" dirty="0">
                <a:solidFill>
                  <a:srgbClr val="FF0000"/>
                </a:solidFill>
                <a:latin typeface="Arial" panose="020B0604020202020204" pitchFamily="34" charset="0"/>
                <a:cs typeface="Arial" panose="020B0604020202020204" pitchFamily="34" charset="0"/>
              </a:rPr>
              <a:t>Prospect theory: </a:t>
            </a:r>
          </a:p>
          <a:p>
            <a:endParaRPr lang="en-GB" sz="1400" dirty="0">
              <a:solidFill>
                <a:srgbClr val="FF0000"/>
              </a:solidFill>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Individuals are risk averse to potential gains but risk seekers concerning potential losses. (Kahneman &amp; Tversky (1979))</a:t>
            </a:r>
          </a:p>
          <a:p>
            <a:r>
              <a:rPr lang="en-GB" sz="1400" dirty="0">
                <a:latin typeface="Arial" panose="020B0604020202020204" pitchFamily="34" charset="0"/>
                <a:cs typeface="Arial" panose="020B0604020202020204" pitchFamily="34" charset="0"/>
              </a:rPr>
              <a:t>People typically prefer A: £600 p=1 to B: {£1200 p=0.5 or £0 p=0.5}    BUT prefer C: {£-1200 p=0.5 or £0 p=0,5} to D: £-600 p=1</a:t>
            </a:r>
          </a:p>
          <a:p>
            <a:endParaRPr lang="en-GB" sz="16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So more likely to accept risk of losses so more likely to take on excessive debt than under expected utility hypothesis</a:t>
            </a:r>
            <a:r>
              <a:rPr lang="en-GB" sz="1800" dirty="0">
                <a:latin typeface="Arial" panose="020B0604020202020204" pitchFamily="34" charset="0"/>
                <a:cs typeface="Arial" panose="020B0604020202020204" pitchFamily="34" charset="0"/>
              </a:rPr>
              <a:t>.</a:t>
            </a:r>
          </a:p>
          <a:p>
            <a:endParaRPr lang="en-GB" sz="1600" dirty="0">
              <a:latin typeface="Arial" panose="020B0604020202020204" pitchFamily="34" charset="0"/>
              <a:cs typeface="Arial" panose="020B0604020202020204" pitchFamily="34" charset="0"/>
            </a:endParaRPr>
          </a:p>
          <a:p>
            <a:r>
              <a:rPr lang="en-GB" sz="1400" dirty="0">
                <a:solidFill>
                  <a:srgbClr val="FF0000"/>
                </a:solidFill>
                <a:latin typeface="Arial" panose="020B0604020202020204" pitchFamily="34" charset="0"/>
                <a:cs typeface="Arial" panose="020B0604020202020204" pitchFamily="34" charset="0"/>
              </a:rPr>
              <a:t>Evidence</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Little relationship </a:t>
            </a:r>
            <a:r>
              <a:rPr lang="en-GB" sz="1400" dirty="0" err="1">
                <a:latin typeface="Arial" panose="020B0604020202020204" pitchFamily="34" charset="0"/>
                <a:cs typeface="Arial" panose="020B0604020202020204" pitchFamily="34" charset="0"/>
              </a:rPr>
              <a:t>Blanquez</a:t>
            </a:r>
            <a:r>
              <a:rPr lang="en-GB" sz="1400" dirty="0">
                <a:latin typeface="Arial" panose="020B0604020202020204" pitchFamily="34" charset="0"/>
                <a:cs typeface="Arial" panose="020B0604020202020204" pitchFamily="34" charset="0"/>
              </a:rPr>
              <a:t> et al (2020), </a:t>
            </a:r>
            <a:r>
              <a:rPr lang="en-GB" sz="1400" dirty="0" err="1">
                <a:latin typeface="Arial" panose="020B0604020202020204" pitchFamily="34" charset="0"/>
                <a:cs typeface="Arial" panose="020B0604020202020204" pitchFamily="34" charset="0"/>
              </a:rPr>
              <a:t>Meyll</a:t>
            </a:r>
            <a:r>
              <a:rPr lang="en-GB" sz="1400" dirty="0">
                <a:latin typeface="Arial" panose="020B0604020202020204" pitchFamily="34" charset="0"/>
                <a:cs typeface="Arial" panose="020B0604020202020204" pitchFamily="34" charset="0"/>
              </a:rPr>
              <a:t> &amp; Pauls (2019))</a:t>
            </a:r>
          </a:p>
          <a:p>
            <a:r>
              <a:rPr lang="en-GB" sz="1400" dirty="0">
                <a:latin typeface="Arial" panose="020B0604020202020204" pitchFamily="34" charset="0"/>
                <a:cs typeface="Arial" panose="020B0604020202020204" pitchFamily="34" charset="0"/>
              </a:rPr>
              <a:t>Positive relationship Nagano &amp; </a:t>
            </a:r>
            <a:r>
              <a:rPr lang="en-GB" sz="1400" dirty="0" err="1">
                <a:latin typeface="Arial" panose="020B0604020202020204" pitchFamily="34" charset="0"/>
                <a:cs typeface="Arial" panose="020B0604020202020204" pitchFamily="34" charset="0"/>
              </a:rPr>
              <a:t>Yeom</a:t>
            </a:r>
            <a:r>
              <a:rPr lang="en-GB" sz="1400" dirty="0">
                <a:latin typeface="Arial" panose="020B0604020202020204" pitchFamily="34" charset="0"/>
                <a:cs typeface="Arial" panose="020B0604020202020204" pitchFamily="34" charset="0"/>
              </a:rPr>
              <a:t> (2014)</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But in all 3 studies the measures of risk aversion are problematic.</a:t>
            </a:r>
          </a:p>
          <a:p>
            <a:endParaRPr lang="en-GB" dirty="0"/>
          </a:p>
          <a:p>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2" name="TextBox 1"/>
          <p:cNvSpPr txBox="1"/>
          <p:nvPr/>
        </p:nvSpPr>
        <p:spPr>
          <a:xfrm>
            <a:off x="3877796" y="319267"/>
            <a:ext cx="5246308" cy="461665"/>
          </a:xfrm>
          <a:prstGeom prst="rect">
            <a:avLst/>
          </a:prstGeom>
          <a:noFill/>
        </p:spPr>
        <p:txBody>
          <a:bodyPr wrap="none" rtlCol="0">
            <a:spAutoFit/>
          </a:bodyPr>
          <a:lstStyle/>
          <a:p>
            <a:r>
              <a:rPr lang="en-GB" sz="2400" dirty="0">
                <a:solidFill>
                  <a:srgbClr val="FF0000"/>
                </a:solidFill>
              </a:rPr>
              <a:t>Literature: Approaches outside the PIH 2</a:t>
            </a:r>
          </a:p>
        </p:txBody>
      </p:sp>
    </p:spTree>
    <p:extLst>
      <p:ext uri="{BB962C8B-B14F-4D97-AF65-F5344CB8AC3E}">
        <p14:creationId xmlns:p14="http://schemas.microsoft.com/office/powerpoint/2010/main" val="107409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4458310" y="262430"/>
            <a:ext cx="764697" cy="461665"/>
          </a:xfrm>
          <a:prstGeom prst="rect">
            <a:avLst/>
          </a:prstGeom>
          <a:noFill/>
        </p:spPr>
        <p:txBody>
          <a:bodyPr wrap="none" rtlCol="0">
            <a:spAutoFit/>
          </a:bodyPr>
          <a:lstStyle/>
          <a:p>
            <a:r>
              <a:rPr lang="en-GB" sz="2400" dirty="0">
                <a:solidFill>
                  <a:srgbClr val="FF0000"/>
                </a:solidFill>
              </a:rPr>
              <a:t>Data</a:t>
            </a:r>
          </a:p>
        </p:txBody>
      </p:sp>
      <p:sp>
        <p:nvSpPr>
          <p:cNvPr id="5" name="TextBox 4"/>
          <p:cNvSpPr txBox="1"/>
          <p:nvPr/>
        </p:nvSpPr>
        <p:spPr>
          <a:xfrm>
            <a:off x="580970" y="1109788"/>
            <a:ext cx="10041467" cy="6063198"/>
          </a:xfrm>
          <a:prstGeom prst="rect">
            <a:avLst/>
          </a:prstGeom>
          <a:noFill/>
        </p:spPr>
        <p:txBody>
          <a:bodyPr wrap="none" rtlCol="0">
            <a:spAutoFit/>
          </a:bodyPr>
          <a:lstStyle/>
          <a:p>
            <a:pPr marL="285750" indent="-285750">
              <a:buFont typeface="Arial" panose="020B0604020202020204" pitchFamily="34" charset="0"/>
              <a:buChar char="•"/>
            </a:pPr>
            <a:r>
              <a:rPr lang="en-GB" sz="1600" dirty="0"/>
              <a:t>Round 7 of </a:t>
            </a:r>
            <a:r>
              <a:rPr lang="en-GB" sz="1600" i="1" dirty="0"/>
              <a:t>Wealth and Assets Survey </a:t>
            </a:r>
            <a:r>
              <a:rPr lang="en-GB" sz="1600" dirty="0"/>
              <a:t>(</a:t>
            </a:r>
            <a:r>
              <a:rPr lang="en-GB" sz="1600" b="1" dirty="0"/>
              <a:t>EUL version</a:t>
            </a:r>
            <a:r>
              <a:rPr lang="en-GB" sz="1600" dirty="0"/>
              <a:t>) – ONS (only round with financial literacy questions)</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Data collected at household and individual level</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Respondents lived in England, Wales &amp; Scotland (south of the Caledonian Canal)</a:t>
            </a:r>
          </a:p>
          <a:p>
            <a:endParaRPr lang="en-GB" sz="1600" dirty="0">
              <a:solidFill>
                <a:schemeClr val="tx1">
                  <a:lumMod val="75000"/>
                  <a:lumOff val="25000"/>
                </a:schemeClr>
              </a:solidFill>
            </a:endParaRPr>
          </a:p>
          <a:p>
            <a:pPr marL="285750" indent="-285750">
              <a:buFont typeface="Arial" panose="020B0604020202020204" pitchFamily="34" charset="0"/>
              <a:buChar char="•"/>
            </a:pPr>
            <a:r>
              <a:rPr lang="en-GB" sz="1600" dirty="0">
                <a:solidFill>
                  <a:schemeClr val="tx1">
                    <a:lumMod val="75000"/>
                    <a:lumOff val="25000"/>
                  </a:schemeClr>
                </a:solidFill>
              </a:rPr>
              <a:t>Respondents were aged 16+ and not in FT education.</a:t>
            </a:r>
          </a:p>
          <a:p>
            <a:pPr marL="285750" indent="-285750">
              <a:buFont typeface="Arial" panose="020B0604020202020204" pitchFamily="34" charset="0"/>
              <a:buChar char="•"/>
            </a:pPr>
            <a:endParaRPr lang="en-GB" sz="1600" dirty="0">
              <a:solidFill>
                <a:schemeClr val="tx1">
                  <a:lumMod val="75000"/>
                  <a:lumOff val="25000"/>
                </a:schemeClr>
              </a:solidFill>
            </a:endParaRPr>
          </a:p>
          <a:p>
            <a:pPr marL="285750" indent="-285750">
              <a:buFont typeface="Arial" panose="020B0604020202020204" pitchFamily="34" charset="0"/>
              <a:buChar char="•"/>
            </a:pPr>
            <a:r>
              <a:rPr lang="en-GB" sz="1600" dirty="0">
                <a:solidFill>
                  <a:schemeClr val="tx1">
                    <a:lumMod val="75000"/>
                    <a:lumOff val="25000"/>
                  </a:schemeClr>
                </a:solidFill>
              </a:rPr>
              <a:t>Wealthy are oversampled.</a:t>
            </a:r>
          </a:p>
          <a:p>
            <a:pPr marL="285750" indent="-285750">
              <a:buFont typeface="Arial" panose="020B0604020202020204" pitchFamily="34" charset="0"/>
              <a:buChar char="•"/>
            </a:pPr>
            <a:endParaRPr lang="en-GB" sz="1600" dirty="0">
              <a:solidFill>
                <a:schemeClr val="tx1">
                  <a:lumMod val="75000"/>
                  <a:lumOff val="25000"/>
                </a:schemeClr>
              </a:solidFill>
            </a:endParaRPr>
          </a:p>
          <a:p>
            <a:pPr marL="285750" indent="-285750">
              <a:buFont typeface="Arial" panose="020B0604020202020204" pitchFamily="34" charset="0"/>
              <a:buChar char="•"/>
            </a:pPr>
            <a:r>
              <a:rPr lang="en-GB" sz="1600" dirty="0">
                <a:solidFill>
                  <a:schemeClr val="tx1">
                    <a:lumMod val="75000"/>
                    <a:lumOff val="25000"/>
                  </a:schemeClr>
                </a:solidFill>
              </a:rPr>
              <a:t>Deleted cases: where interview was not in person, if less than a full or partial interview, some extreme values, </a:t>
            </a:r>
          </a:p>
          <a:p>
            <a:r>
              <a:rPr lang="en-GB" sz="1600" dirty="0">
                <a:solidFill>
                  <a:schemeClr val="tx1">
                    <a:lumMod val="75000"/>
                    <a:lumOff val="25000"/>
                  </a:schemeClr>
                </a:solidFill>
              </a:rPr>
              <a:t>      had non-positive net income, if any variables had a missing value.</a:t>
            </a:r>
          </a:p>
          <a:p>
            <a:endParaRPr lang="en-GB" sz="1600" dirty="0">
              <a:solidFill>
                <a:schemeClr val="tx1">
                  <a:lumMod val="75000"/>
                  <a:lumOff val="25000"/>
                </a:schemeClr>
              </a:solidFill>
            </a:endParaRPr>
          </a:p>
          <a:p>
            <a:pPr marL="285750" indent="-285750">
              <a:buFont typeface="Arial" panose="020B0604020202020204" pitchFamily="34" charset="0"/>
              <a:buChar char="•"/>
            </a:pPr>
            <a:r>
              <a:rPr lang="en-GB" sz="1600" dirty="0">
                <a:solidFill>
                  <a:schemeClr val="tx1">
                    <a:lumMod val="75000"/>
                    <a:lumOff val="25000"/>
                  </a:schemeClr>
                </a:solidFill>
              </a:rPr>
              <a:t>Consider only overindebtedness on cards, credit agreements, overdrafts, loans and bill payments (not mortgages). </a:t>
            </a:r>
          </a:p>
          <a:p>
            <a:pPr marL="285750" indent="-285750">
              <a:buFont typeface="Arial" panose="020B0604020202020204" pitchFamily="34" charset="0"/>
              <a:buChar char="•"/>
            </a:pPr>
            <a:endParaRPr lang="en-GB" sz="1600" dirty="0">
              <a:solidFill>
                <a:schemeClr val="tx1">
                  <a:lumMod val="75000"/>
                  <a:lumOff val="25000"/>
                </a:schemeClr>
              </a:solidFill>
            </a:endParaRPr>
          </a:p>
          <a:p>
            <a:r>
              <a:rPr lang="en-GB" sz="1600" dirty="0">
                <a:solidFill>
                  <a:schemeClr val="tx1">
                    <a:lumMod val="75000"/>
                    <a:lumOff val="25000"/>
                  </a:schemeClr>
                </a:solidFill>
              </a:rPr>
              <a:t>WAS is good choice because:</a:t>
            </a:r>
          </a:p>
          <a:p>
            <a:endParaRPr lang="en-GB" sz="1600" dirty="0">
              <a:solidFill>
                <a:schemeClr val="tx1">
                  <a:lumMod val="75000"/>
                  <a:lumOff val="25000"/>
                </a:schemeClr>
              </a:solidFill>
            </a:endParaRPr>
          </a:p>
          <a:p>
            <a:pPr marL="285750" indent="-285750">
              <a:buFont typeface="Arial" panose="020B0604020202020204" pitchFamily="34" charset="0"/>
              <a:buChar char="•"/>
            </a:pPr>
            <a:r>
              <a:rPr lang="en-GB" sz="1600" dirty="0">
                <a:solidFill>
                  <a:schemeClr val="tx1">
                    <a:lumMod val="75000"/>
                    <a:lumOff val="25000"/>
                  </a:schemeClr>
                </a:solidFill>
              </a:rPr>
              <a:t>Can compute several different measures of overindebtedness (many studies use only one)</a:t>
            </a:r>
          </a:p>
          <a:p>
            <a:pPr marL="285750" indent="-285750">
              <a:buFont typeface="Arial" panose="020B0604020202020204" pitchFamily="34" charset="0"/>
              <a:buChar char="•"/>
            </a:pPr>
            <a:r>
              <a:rPr lang="en-GB" sz="1600" dirty="0">
                <a:solidFill>
                  <a:schemeClr val="tx1">
                    <a:lumMod val="75000"/>
                    <a:lumOff val="25000"/>
                  </a:schemeClr>
                </a:solidFill>
              </a:rPr>
              <a:t>Is largest UK survey that allows this (sample sizes we use are dramatically larger than any of the published studies)</a:t>
            </a:r>
          </a:p>
          <a:p>
            <a:pPr marL="285750" indent="-285750">
              <a:buFont typeface="Arial" panose="020B0604020202020204" pitchFamily="34" charset="0"/>
              <a:buChar char="•"/>
            </a:pPr>
            <a:r>
              <a:rPr lang="en-GB" sz="1600" dirty="0">
                <a:solidFill>
                  <a:schemeClr val="tx1">
                    <a:lumMod val="75000"/>
                    <a:lumOff val="25000"/>
                  </a:schemeClr>
                </a:solidFill>
              </a:rPr>
              <a:t>Sample selected to be representative of population of GB</a:t>
            </a:r>
          </a:p>
          <a:p>
            <a:pPr marL="285750" indent="-285750">
              <a:buFont typeface="Arial" panose="020B0604020202020204" pitchFamily="34" charset="0"/>
              <a:buChar char="•"/>
            </a:pPr>
            <a:r>
              <a:rPr lang="en-GB" sz="1600" dirty="0">
                <a:solidFill>
                  <a:schemeClr val="tx1">
                    <a:lumMod val="75000"/>
                    <a:lumOff val="25000"/>
                  </a:schemeClr>
                </a:solidFill>
              </a:rPr>
              <a:t>Is the only recent survey that includes financial literacy</a:t>
            </a:r>
          </a:p>
          <a:p>
            <a:pPr marL="285750" indent="-285750">
              <a:buFont typeface="Arial" panose="020B0604020202020204" pitchFamily="34" charset="0"/>
              <a:buChar char="•"/>
            </a:pPr>
            <a:r>
              <a:rPr lang="en-GB" sz="1600" dirty="0">
                <a:solidFill>
                  <a:schemeClr val="tx1">
                    <a:lumMod val="75000"/>
                    <a:lumOff val="25000"/>
                  </a:schemeClr>
                </a:solidFill>
              </a:rPr>
              <a:t>Has large number of relevant socio-demographics to act as controls.</a:t>
            </a:r>
          </a:p>
          <a:p>
            <a:endParaRPr lang="en-GB" dirty="0">
              <a:solidFill>
                <a:schemeClr val="tx1">
                  <a:lumMod val="75000"/>
                  <a:lumOff val="25000"/>
                </a:schemeClr>
              </a:solidFill>
            </a:endParaRPr>
          </a:p>
          <a:p>
            <a:pPr marL="285750" indent="-285750">
              <a:buFont typeface="Arial" panose="020B0604020202020204" pitchFamily="34" charset="0"/>
              <a:buChar char="•"/>
            </a:pPr>
            <a:endParaRPr lang="en-GB" dirty="0">
              <a:solidFill>
                <a:schemeClr val="tx1">
                  <a:lumMod val="75000"/>
                  <a:lumOff val="25000"/>
                </a:schemeClr>
              </a:solidFill>
            </a:endParaRPr>
          </a:p>
        </p:txBody>
      </p:sp>
    </p:spTree>
    <p:extLst>
      <p:ext uri="{BB962C8B-B14F-4D97-AF65-F5344CB8AC3E}">
        <p14:creationId xmlns:p14="http://schemas.microsoft.com/office/powerpoint/2010/main" val="848046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3880819" y="313375"/>
            <a:ext cx="4332596" cy="461665"/>
          </a:xfrm>
          <a:prstGeom prst="rect">
            <a:avLst/>
          </a:prstGeom>
          <a:noFill/>
        </p:spPr>
        <p:txBody>
          <a:bodyPr wrap="none" rtlCol="0">
            <a:spAutoFit/>
          </a:bodyPr>
          <a:lstStyle/>
          <a:p>
            <a:r>
              <a:rPr lang="en-GB" sz="2400" dirty="0">
                <a:solidFill>
                  <a:srgbClr val="FF0000"/>
                </a:solidFill>
              </a:rPr>
              <a:t>Measures of “Overindebtedness”</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sp>
        <p:nvSpPr>
          <p:cNvPr id="8" name="TextBox 7"/>
          <p:cNvSpPr txBox="1"/>
          <p:nvPr/>
        </p:nvSpPr>
        <p:spPr>
          <a:xfrm>
            <a:off x="580970" y="1280621"/>
            <a:ext cx="11234101" cy="3416320"/>
          </a:xfrm>
          <a:prstGeom prst="rect">
            <a:avLst/>
          </a:prstGeom>
          <a:noFill/>
        </p:spPr>
        <p:txBody>
          <a:bodyPr wrap="none" rtlCol="0">
            <a:spAutoFit/>
          </a:bodyPr>
          <a:lstStyle/>
          <a:p>
            <a:r>
              <a:rPr lang="en-GB" dirty="0">
                <a:solidFill>
                  <a:srgbClr val="FF0000"/>
                </a:solidFill>
              </a:rPr>
              <a:t>Burden</a:t>
            </a:r>
          </a:p>
          <a:p>
            <a:r>
              <a:rPr lang="en-GB" dirty="0"/>
              <a:t>“Now thinking about the mortgage or loans secured on your property in addition to these payments, to what extent is</a:t>
            </a:r>
          </a:p>
          <a:p>
            <a:r>
              <a:rPr lang="en-GB" dirty="0"/>
              <a:t> keeping up with all of the repayments and interest payments a financial burden to your household?</a:t>
            </a:r>
          </a:p>
          <a:p>
            <a:r>
              <a:rPr lang="en-GB" dirty="0"/>
              <a:t>A heavy burden/somewhat of a burden/ Or not a problem at all ?”</a:t>
            </a:r>
          </a:p>
          <a:p>
            <a:endParaRPr lang="en-GB" dirty="0"/>
          </a:p>
          <a:p>
            <a:endParaRPr lang="en-GB" dirty="0"/>
          </a:p>
          <a:p>
            <a:r>
              <a:rPr lang="en-GB" dirty="0">
                <a:solidFill>
                  <a:srgbClr val="FF0000"/>
                </a:solidFill>
              </a:rPr>
              <a:t>Missed 2</a:t>
            </a:r>
          </a:p>
          <a:p>
            <a:r>
              <a:rPr lang="en-GB" dirty="0"/>
              <a:t>“Have you been able to keep up with the repayments for the instalments on [this catalogue/these catalogues] or </a:t>
            </a:r>
          </a:p>
          <a:p>
            <a:r>
              <a:rPr lang="en-GB" dirty="0"/>
              <a:t>are you 2 or more consecutive payments behind?</a:t>
            </a:r>
          </a:p>
          <a:p>
            <a:endParaRPr lang="en-GB" dirty="0"/>
          </a:p>
          <a:p>
            <a:r>
              <a:rPr lang="en-GB" dirty="0">
                <a:solidFill>
                  <a:srgbClr val="FF0000"/>
                </a:solidFill>
              </a:rPr>
              <a:t>Debt service ratio (DSR) 30%</a:t>
            </a:r>
          </a:p>
          <a:p>
            <a:r>
              <a:rPr lang="en-GB" dirty="0"/>
              <a:t> Computed as:  If (total repayments / net income) &gt; 30% </a:t>
            </a:r>
          </a:p>
        </p:txBody>
      </p:sp>
    </p:spTree>
    <p:extLst>
      <p:ext uri="{BB962C8B-B14F-4D97-AF65-F5344CB8AC3E}">
        <p14:creationId xmlns:p14="http://schemas.microsoft.com/office/powerpoint/2010/main" val="3042267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5" name="TextBox 4"/>
          <p:cNvSpPr txBox="1"/>
          <p:nvPr/>
        </p:nvSpPr>
        <p:spPr>
          <a:xfrm>
            <a:off x="231098" y="833929"/>
            <a:ext cx="11590473" cy="6524863"/>
          </a:xfrm>
          <a:prstGeom prst="rect">
            <a:avLst/>
          </a:prstGeom>
          <a:noFill/>
        </p:spPr>
        <p:txBody>
          <a:bodyPr wrap="square" rtlCol="0">
            <a:spAutoFit/>
          </a:bodyPr>
          <a:lstStyle/>
          <a:p>
            <a:endParaRPr lang="en-GB" sz="1600" dirty="0"/>
          </a:p>
          <a:p>
            <a:r>
              <a:rPr lang="en-GB" dirty="0">
                <a:solidFill>
                  <a:srgbClr val="FF0000"/>
                </a:solidFill>
                <a:latin typeface="Arial" panose="020B0604020202020204" pitchFamily="34" charset="0"/>
                <a:cs typeface="Arial" panose="020B0604020202020204" pitchFamily="34" charset="0"/>
              </a:rPr>
              <a:t>Financial Literacy</a:t>
            </a:r>
          </a:p>
          <a:p>
            <a:endParaRPr lang="en-GB" dirty="0">
              <a:solidFill>
                <a:srgbClr val="FF0000"/>
              </a:solidFill>
              <a:latin typeface="Arial" panose="020B0604020202020204" pitchFamily="34" charset="0"/>
              <a:cs typeface="Arial" panose="020B0604020202020204" pitchFamily="34" charset="0"/>
            </a:endParaRPr>
          </a:p>
          <a:p>
            <a:pPr marL="342900" indent="-342900">
              <a:buAutoNum type="arabicPeriod"/>
            </a:pPr>
            <a:r>
              <a:rPr lang="en-GB" sz="1600" dirty="0">
                <a:latin typeface="Arial" panose="020B0604020202020204" pitchFamily="34" charset="0"/>
                <a:cs typeface="Arial" panose="020B0604020202020204" pitchFamily="34" charset="0"/>
              </a:rPr>
              <a:t>“If the inflation rate is 5% and the interest rate you get on your savings is 3%, will your savings have more, less or </a:t>
            </a:r>
          </a:p>
          <a:p>
            <a:r>
              <a:rPr lang="en-GB" sz="1600" dirty="0">
                <a:latin typeface="Arial" panose="020B0604020202020204" pitchFamily="34" charset="0"/>
                <a:cs typeface="Arial" panose="020B0604020202020204" pitchFamily="34" charset="0"/>
              </a:rPr>
              <a:t>         the same amount of buying power in a year’s time?”</a:t>
            </a:r>
          </a:p>
          <a:p>
            <a:endParaRPr lang="en-GB" sz="1600" dirty="0">
              <a:latin typeface="Arial" panose="020B0604020202020204" pitchFamily="34" charset="0"/>
              <a:cs typeface="Arial" panose="020B0604020202020204" pitchFamily="34" charset="0"/>
            </a:endParaRPr>
          </a:p>
          <a:p>
            <a:pPr marL="361950" indent="-361950"/>
            <a:r>
              <a:rPr lang="en-GB" sz="1600" dirty="0">
                <a:latin typeface="Arial" panose="020B0604020202020204" pitchFamily="34" charset="0"/>
                <a:cs typeface="Arial" panose="020B0604020202020204" pitchFamily="34" charset="0"/>
              </a:rPr>
              <a:t>2.    SHOWCARD: standard bank statement. “Looking at this example of a bank statement, please can you tell me how much money was in the account at  the end of February?”</a:t>
            </a:r>
          </a:p>
          <a:p>
            <a:endParaRPr lang="en-GB" sz="1600" dirty="0">
              <a:latin typeface="Arial" panose="020B0604020202020204" pitchFamily="34" charset="0"/>
              <a:cs typeface="Arial" panose="020B0604020202020204" pitchFamily="34" charset="0"/>
            </a:endParaRPr>
          </a:p>
          <a:p>
            <a:pPr marL="342900" indent="-342900">
              <a:buAutoNum type="arabicPeriod" startAt="3"/>
            </a:pPr>
            <a:r>
              <a:rPr lang="en-GB" sz="1600" dirty="0">
                <a:latin typeface="Arial" panose="020B0604020202020204" pitchFamily="34" charset="0"/>
                <a:cs typeface="Arial" panose="020B0604020202020204" pitchFamily="34" charset="0"/>
              </a:rPr>
              <a:t>“Suppose you put £100 into a savings account with a guaranteed  interest rate of 2% per year. You don’t make any further  payments into this account and you don’t withdraw any money. How much money would be in the account at the end of the first year, once the interest payment is made?”</a:t>
            </a:r>
          </a:p>
          <a:p>
            <a:endParaRPr lang="en-GB" sz="1600" dirty="0"/>
          </a:p>
          <a:p>
            <a:r>
              <a:rPr lang="en-GB" dirty="0">
                <a:solidFill>
                  <a:srgbClr val="FF0000"/>
                </a:solidFill>
              </a:rPr>
              <a:t>Discount Rate</a:t>
            </a:r>
          </a:p>
          <a:p>
            <a:endParaRPr lang="en-GB" dirty="0">
              <a:solidFill>
                <a:srgbClr val="FF0000"/>
              </a:solidFill>
            </a:endParaRPr>
          </a:p>
          <a:p>
            <a:r>
              <a:rPr lang="en-GB" sz="1600" dirty="0"/>
              <a:t>“If you had a choice of receiving a thousand pounds today and one thousand one hundred pounds in 12 months time, </a:t>
            </a:r>
          </a:p>
          <a:p>
            <a:r>
              <a:rPr lang="en-GB" sz="1600" dirty="0"/>
              <a:t>which would you choose?”</a:t>
            </a:r>
          </a:p>
          <a:p>
            <a:endParaRPr lang="en-GB" sz="1600" dirty="0"/>
          </a:p>
          <a:p>
            <a:r>
              <a:rPr lang="en-GB" dirty="0">
                <a:solidFill>
                  <a:srgbClr val="FF0000"/>
                </a:solidFill>
              </a:rPr>
              <a:t>Risk aversion</a:t>
            </a:r>
          </a:p>
          <a:p>
            <a:endParaRPr lang="en-GB" dirty="0">
              <a:solidFill>
                <a:srgbClr val="FF0000"/>
              </a:solidFill>
            </a:endParaRPr>
          </a:p>
          <a:p>
            <a:r>
              <a:rPr lang="en-GB" sz="1600" dirty="0"/>
              <a:t>“If you had a choice between a guaranteed payment of one thousand pounds and a one in five chance of winning </a:t>
            </a:r>
          </a:p>
          <a:p>
            <a:r>
              <a:rPr lang="en-GB" sz="1600" dirty="0"/>
              <a:t>ten thousand pounds, which would you choose?”</a:t>
            </a:r>
          </a:p>
          <a:p>
            <a:endParaRPr lang="en-GB" dirty="0"/>
          </a:p>
          <a:p>
            <a:endParaRPr lang="en-GB" sz="1800" dirty="0"/>
          </a:p>
          <a:p>
            <a:endParaRPr lang="en-GB" dirty="0"/>
          </a:p>
        </p:txBody>
      </p:sp>
      <p:sp>
        <p:nvSpPr>
          <p:cNvPr id="8" name="TextBox 7"/>
          <p:cNvSpPr txBox="1"/>
          <p:nvPr/>
        </p:nvSpPr>
        <p:spPr>
          <a:xfrm>
            <a:off x="1535614" y="334915"/>
            <a:ext cx="7882735" cy="461665"/>
          </a:xfrm>
          <a:prstGeom prst="rect">
            <a:avLst/>
          </a:prstGeom>
          <a:noFill/>
        </p:spPr>
        <p:txBody>
          <a:bodyPr wrap="none" rtlCol="0">
            <a:spAutoFit/>
          </a:bodyPr>
          <a:lstStyle/>
          <a:p>
            <a:r>
              <a:rPr lang="en-GB" sz="2400" dirty="0">
                <a:solidFill>
                  <a:srgbClr val="FF0000"/>
                </a:solidFill>
              </a:rPr>
              <a:t>Questions on risk aversion, discount rate and financial literacy</a:t>
            </a:r>
          </a:p>
        </p:txBody>
      </p:sp>
    </p:spTree>
    <p:extLst>
      <p:ext uri="{BB962C8B-B14F-4D97-AF65-F5344CB8AC3E}">
        <p14:creationId xmlns:p14="http://schemas.microsoft.com/office/powerpoint/2010/main" val="3766700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5" name="TextBox 4"/>
          <p:cNvSpPr txBox="1"/>
          <p:nvPr/>
        </p:nvSpPr>
        <p:spPr>
          <a:xfrm>
            <a:off x="251880" y="958163"/>
            <a:ext cx="11590473" cy="615553"/>
          </a:xfrm>
          <a:prstGeom prst="rect">
            <a:avLst/>
          </a:prstGeom>
          <a:noFill/>
        </p:spPr>
        <p:txBody>
          <a:bodyPr wrap="square" rtlCol="0">
            <a:spAutoFit/>
          </a:bodyPr>
          <a:lstStyle/>
          <a:p>
            <a:r>
              <a:rPr lang="en-GB" sz="1600" dirty="0"/>
              <a:t>From the literature: </a:t>
            </a:r>
          </a:p>
          <a:p>
            <a:endParaRPr lang="en-GB" dirty="0"/>
          </a:p>
        </p:txBody>
      </p:sp>
      <p:sp>
        <p:nvSpPr>
          <p:cNvPr id="8" name="TextBox 7"/>
          <p:cNvSpPr txBox="1"/>
          <p:nvPr/>
        </p:nvSpPr>
        <p:spPr>
          <a:xfrm>
            <a:off x="4458310" y="357030"/>
            <a:ext cx="2289922" cy="461665"/>
          </a:xfrm>
          <a:prstGeom prst="rect">
            <a:avLst/>
          </a:prstGeom>
          <a:noFill/>
        </p:spPr>
        <p:txBody>
          <a:bodyPr wrap="none" rtlCol="0">
            <a:spAutoFit/>
          </a:bodyPr>
          <a:lstStyle/>
          <a:p>
            <a:pPr algn="ctr"/>
            <a:r>
              <a:rPr lang="en-GB" sz="2400" dirty="0">
                <a:solidFill>
                  <a:srgbClr val="FF0000"/>
                </a:solidFill>
              </a:rPr>
              <a:t>Control variables</a:t>
            </a:r>
          </a:p>
        </p:txBody>
      </p:sp>
      <p:graphicFrame>
        <p:nvGraphicFramePr>
          <p:cNvPr id="9" name="Table 15">
            <a:extLst>
              <a:ext uri="{FF2B5EF4-FFF2-40B4-BE49-F238E27FC236}">
                <a16:creationId xmlns:a16="http://schemas.microsoft.com/office/drawing/2014/main" id="{FED7B26A-00A2-4793-88C0-23FE9631F2A9}"/>
              </a:ext>
            </a:extLst>
          </p:cNvPr>
          <p:cNvGraphicFramePr>
            <a:graphicFrameLocks noGrp="1"/>
          </p:cNvGraphicFramePr>
          <p:nvPr>
            <p:extLst>
              <p:ext uri="{D42A27DB-BD31-4B8C-83A1-F6EECF244321}">
                <p14:modId xmlns:p14="http://schemas.microsoft.com/office/powerpoint/2010/main" val="1675752401"/>
              </p:ext>
            </p:extLst>
          </p:nvPr>
        </p:nvGraphicFramePr>
        <p:xfrm>
          <a:off x="1892976" y="1396127"/>
          <a:ext cx="8157649" cy="2529840"/>
        </p:xfrm>
        <a:graphic>
          <a:graphicData uri="http://schemas.openxmlformats.org/drawingml/2006/table">
            <a:tbl>
              <a:tblPr firstRow="1" bandRow="1">
                <a:tableStyleId>{2D5ABB26-0587-4C30-8999-92F81FD0307C}</a:tableStyleId>
              </a:tblPr>
              <a:tblGrid>
                <a:gridCol w="4093649">
                  <a:extLst>
                    <a:ext uri="{9D8B030D-6E8A-4147-A177-3AD203B41FA5}">
                      <a16:colId xmlns:a16="http://schemas.microsoft.com/office/drawing/2014/main" val="4225268261"/>
                    </a:ext>
                  </a:extLst>
                </a:gridCol>
                <a:gridCol w="4064000">
                  <a:extLst>
                    <a:ext uri="{9D8B030D-6E8A-4147-A177-3AD203B41FA5}">
                      <a16:colId xmlns:a16="http://schemas.microsoft.com/office/drawing/2014/main" val="1931797190"/>
                    </a:ext>
                  </a:extLst>
                </a:gridCol>
              </a:tblGrid>
              <a:tr h="370840">
                <a:tc>
                  <a:txBody>
                    <a:bodyPr/>
                    <a:lstStyle/>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Age 15-24</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Age 25-34</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Age 35-44</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Age 45-54</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Age 55-64</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Male</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Single</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Divorced or separated</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Has undergrad degree</a:t>
                      </a:r>
                    </a:p>
                    <a:p>
                      <a:endParaRPr lang="en-GB" sz="1600" dirty="0">
                        <a:latin typeface="Arial" panose="020B0604020202020204" pitchFamily="34" charset="0"/>
                        <a:cs typeface="Arial" panose="020B0604020202020204" pitchFamily="34" charset="0"/>
                      </a:endParaRPr>
                    </a:p>
                  </a:txBody>
                  <a:tcPr/>
                </a:tc>
                <a:tc>
                  <a:txBody>
                    <a:bodyPr/>
                    <a:lstStyle/>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Has dependent children.</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Owns or rents accommodation</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Is unemployed</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Is self employed</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Log(real net income)</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Real total benefits received</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Repayments/net income</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Log(real net worth)</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Has bad health</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Has long-standing illness</a:t>
                      </a:r>
                    </a:p>
                  </a:txBody>
                  <a:tcPr/>
                </a:tc>
                <a:extLst>
                  <a:ext uri="{0D108BD9-81ED-4DB2-BD59-A6C34878D82A}">
                    <a16:rowId xmlns:a16="http://schemas.microsoft.com/office/drawing/2014/main" val="2853227211"/>
                  </a:ext>
                </a:extLst>
              </a:tr>
            </a:tbl>
          </a:graphicData>
        </a:graphic>
      </p:graphicFrame>
    </p:spTree>
    <p:extLst>
      <p:ext uri="{BB962C8B-B14F-4D97-AF65-F5344CB8AC3E}">
        <p14:creationId xmlns:p14="http://schemas.microsoft.com/office/powerpoint/2010/main" val="4071457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5" name="TextBox 4"/>
          <p:cNvSpPr txBox="1"/>
          <p:nvPr/>
        </p:nvSpPr>
        <p:spPr>
          <a:xfrm>
            <a:off x="251880" y="958163"/>
            <a:ext cx="11590473" cy="4770537"/>
          </a:xfrm>
          <a:prstGeom prst="rect">
            <a:avLst/>
          </a:prstGeom>
          <a:noFill/>
        </p:spPr>
        <p:txBody>
          <a:bodyPr wrap="square" rtlCol="0">
            <a:spAutoFit/>
          </a:bodyPr>
          <a:lstStyle/>
          <a:p>
            <a:r>
              <a:rPr lang="en-GB" sz="1600" dirty="0"/>
              <a:t>Questions on burden of repayments and on whether missed two payments asked only to those with debt.</a:t>
            </a:r>
          </a:p>
          <a:p>
            <a:endParaRPr lang="en-GB" sz="1600" dirty="0"/>
          </a:p>
          <a:p>
            <a:r>
              <a:rPr lang="en-GB" sz="1600" dirty="0"/>
              <a:t>Observations may be MNAR because those without debt may have been rejected by lenders because lender expected applicant to become overindebted or did not apply because thought would be unable to repay.</a:t>
            </a:r>
          </a:p>
          <a:p>
            <a:endParaRPr lang="en-GB" sz="1600" dirty="0"/>
          </a:p>
          <a:p>
            <a:r>
              <a:rPr lang="en-GB" sz="1600" dirty="0"/>
              <a:t>Used Heckman sample selection estimators.</a:t>
            </a:r>
          </a:p>
          <a:p>
            <a:endParaRPr lang="en-GB" sz="1600" dirty="0"/>
          </a:p>
          <a:p>
            <a:r>
              <a:rPr lang="en-GB" sz="1600" dirty="0"/>
              <a:t>Sample selection equation: whether has debt or not.</a:t>
            </a:r>
          </a:p>
          <a:p>
            <a:endParaRPr lang="en-GB" sz="1600" dirty="0"/>
          </a:p>
          <a:p>
            <a:r>
              <a:rPr lang="en-GB" sz="1600" dirty="0"/>
              <a:t>Assume probit model. Implement ML estimators as in Van de Ven &amp; Van </a:t>
            </a:r>
            <a:r>
              <a:rPr lang="en-GB" sz="1600" dirty="0" err="1"/>
              <a:t>Praag</a:t>
            </a:r>
            <a:r>
              <a:rPr lang="en-GB" sz="1600" dirty="0"/>
              <a:t> (1981).</a:t>
            </a:r>
          </a:p>
          <a:p>
            <a:endParaRPr lang="en-GB" sz="1600" dirty="0"/>
          </a:p>
          <a:p>
            <a:r>
              <a:rPr lang="en-GB" sz="1600" dirty="0">
                <a:solidFill>
                  <a:srgbClr val="FF0000"/>
                </a:solidFill>
              </a:rPr>
              <a:t>Identification Strategy:</a:t>
            </a:r>
          </a:p>
          <a:p>
            <a:endParaRPr lang="en-GB" sz="1600" dirty="0"/>
          </a:p>
          <a:p>
            <a:r>
              <a:rPr lang="en-GB" sz="1600" dirty="0"/>
              <a:t>Being a </a:t>
            </a:r>
            <a:r>
              <a:rPr lang="en-GB" sz="1600" b="1" dirty="0"/>
              <a:t>single parent </a:t>
            </a:r>
            <a:r>
              <a:rPr lang="en-GB" sz="1600" dirty="0"/>
              <a:t>expected to increase demand for debt, but conditional on other characteristics is not expected to affect whether holds so much debt that feels overindebted.</a:t>
            </a:r>
          </a:p>
          <a:p>
            <a:endParaRPr lang="en-GB" sz="1600" dirty="0"/>
          </a:p>
          <a:p>
            <a:r>
              <a:rPr lang="en-GB" sz="1600" dirty="0"/>
              <a:t>Having </a:t>
            </a:r>
            <a:r>
              <a:rPr lang="en-GB" sz="1600" b="1" dirty="0"/>
              <a:t>qualifications other than an undergraduate degree </a:t>
            </a:r>
            <a:r>
              <a:rPr lang="en-GB" sz="1600" dirty="0"/>
              <a:t>expected to affect whether has debt but not whether is overindebted.</a:t>
            </a:r>
          </a:p>
          <a:p>
            <a:endParaRPr lang="en-GB" sz="1600" dirty="0"/>
          </a:p>
          <a:p>
            <a:r>
              <a:rPr lang="en-GB" sz="1600" dirty="0"/>
              <a:t>Neither significant in overindebtedness probit but highly significant in has debt equation.</a:t>
            </a:r>
          </a:p>
        </p:txBody>
      </p:sp>
      <p:sp>
        <p:nvSpPr>
          <p:cNvPr id="8" name="TextBox 7"/>
          <p:cNvSpPr txBox="1"/>
          <p:nvPr/>
        </p:nvSpPr>
        <p:spPr>
          <a:xfrm>
            <a:off x="4179713" y="357030"/>
            <a:ext cx="2847126" cy="461665"/>
          </a:xfrm>
          <a:prstGeom prst="rect">
            <a:avLst/>
          </a:prstGeom>
          <a:noFill/>
        </p:spPr>
        <p:txBody>
          <a:bodyPr wrap="none" rtlCol="0">
            <a:spAutoFit/>
          </a:bodyPr>
          <a:lstStyle/>
          <a:p>
            <a:pPr algn="ctr"/>
            <a:r>
              <a:rPr lang="en-GB" sz="2400" dirty="0">
                <a:solidFill>
                  <a:srgbClr val="FF0000"/>
                </a:solidFill>
              </a:rPr>
              <a:t>Econometric Strategy</a:t>
            </a:r>
          </a:p>
        </p:txBody>
      </p:sp>
    </p:spTree>
    <p:extLst>
      <p:ext uri="{BB962C8B-B14F-4D97-AF65-F5344CB8AC3E}">
        <p14:creationId xmlns:p14="http://schemas.microsoft.com/office/powerpoint/2010/main" val="3068322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5018048" y="317500"/>
            <a:ext cx="2516138" cy="461665"/>
          </a:xfrm>
          <a:prstGeom prst="rect">
            <a:avLst/>
          </a:prstGeom>
          <a:noFill/>
        </p:spPr>
        <p:txBody>
          <a:bodyPr wrap="none" rtlCol="0">
            <a:spAutoFit/>
          </a:bodyPr>
          <a:lstStyle/>
          <a:p>
            <a:r>
              <a:rPr lang="en-US" sz="2400" dirty="0">
                <a:solidFill>
                  <a:srgbClr val="FF0000"/>
                </a:solidFill>
              </a:rPr>
              <a:t>Summary statistics</a:t>
            </a:r>
            <a:endParaRPr lang="en-GB" sz="2400" dirty="0">
              <a:solidFill>
                <a:srgbClr val="FF0000"/>
              </a:solidFill>
            </a:endParaRP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graphicFrame>
        <p:nvGraphicFramePr>
          <p:cNvPr id="9" name="Table 15">
            <a:extLst>
              <a:ext uri="{FF2B5EF4-FFF2-40B4-BE49-F238E27FC236}">
                <a16:creationId xmlns:a16="http://schemas.microsoft.com/office/drawing/2014/main" id="{B731A179-6248-49D7-B3DF-878A2A1A617D}"/>
              </a:ext>
            </a:extLst>
          </p:cNvPr>
          <p:cNvGraphicFramePr>
            <a:graphicFrameLocks noGrp="1"/>
          </p:cNvGraphicFramePr>
          <p:nvPr>
            <p:extLst>
              <p:ext uri="{D42A27DB-BD31-4B8C-83A1-F6EECF244321}">
                <p14:modId xmlns:p14="http://schemas.microsoft.com/office/powerpoint/2010/main" val="2302009412"/>
              </p:ext>
            </p:extLst>
          </p:nvPr>
        </p:nvGraphicFramePr>
        <p:xfrm>
          <a:off x="1445342" y="1256394"/>
          <a:ext cx="9373236" cy="4820920"/>
        </p:xfrm>
        <a:graphic>
          <a:graphicData uri="http://schemas.openxmlformats.org/drawingml/2006/table">
            <a:tbl>
              <a:tblPr firstRow="1" bandRow="1">
                <a:tableStyleId>{2D5ABB26-0587-4C30-8999-92F81FD0307C}</a:tableStyleId>
              </a:tblPr>
              <a:tblGrid>
                <a:gridCol w="3397568">
                  <a:extLst>
                    <a:ext uri="{9D8B030D-6E8A-4147-A177-3AD203B41FA5}">
                      <a16:colId xmlns:a16="http://schemas.microsoft.com/office/drawing/2014/main" val="3306146990"/>
                    </a:ext>
                  </a:extLst>
                </a:gridCol>
                <a:gridCol w="1820489">
                  <a:extLst>
                    <a:ext uri="{9D8B030D-6E8A-4147-A177-3AD203B41FA5}">
                      <a16:colId xmlns:a16="http://schemas.microsoft.com/office/drawing/2014/main" val="1155849734"/>
                    </a:ext>
                  </a:extLst>
                </a:gridCol>
                <a:gridCol w="2281276">
                  <a:extLst>
                    <a:ext uri="{9D8B030D-6E8A-4147-A177-3AD203B41FA5}">
                      <a16:colId xmlns:a16="http://schemas.microsoft.com/office/drawing/2014/main" val="511946946"/>
                    </a:ext>
                  </a:extLst>
                </a:gridCol>
                <a:gridCol w="1873903">
                  <a:extLst>
                    <a:ext uri="{9D8B030D-6E8A-4147-A177-3AD203B41FA5}">
                      <a16:colId xmlns:a16="http://schemas.microsoft.com/office/drawing/2014/main" val="2752229661"/>
                    </a:ext>
                  </a:extLst>
                </a:gridCol>
              </a:tblGrid>
              <a:tr h="370840">
                <a:tc>
                  <a:txBody>
                    <a:bodyPr/>
                    <a:lstStyle/>
                    <a:p>
                      <a:endParaRPr lang="en-GB" dirty="0"/>
                    </a:p>
                  </a:txBody>
                  <a:tcPr/>
                </a:tc>
                <a:tc>
                  <a:txBody>
                    <a:bodyPr/>
                    <a:lstStyle/>
                    <a:p>
                      <a:pPr algn="ctr"/>
                      <a:r>
                        <a:rPr lang="en-US" sz="1400" dirty="0"/>
                        <a:t>Total</a:t>
                      </a:r>
                      <a:endParaRPr lang="en-GB" sz="1400" dirty="0"/>
                    </a:p>
                  </a:txBody>
                  <a:tcPr/>
                </a:tc>
                <a:tc gridSpan="2">
                  <a:txBody>
                    <a:bodyPr/>
                    <a:lstStyle/>
                    <a:p>
                      <a:pPr algn="ctr"/>
                      <a:r>
                        <a:rPr lang="en-US" sz="1400" dirty="0"/>
                        <a:t>Those who have debt</a:t>
                      </a:r>
                      <a:endParaRPr lang="en-GB" sz="1400" dirty="0"/>
                    </a:p>
                  </a:txBody>
                  <a:tcPr/>
                </a:tc>
                <a:tc hMerge="1">
                  <a:txBody>
                    <a:bodyPr/>
                    <a:lstStyle/>
                    <a:p>
                      <a:endParaRPr lang="en-GB" dirty="0"/>
                    </a:p>
                  </a:txBody>
                  <a:tcPr/>
                </a:tc>
                <a:extLst>
                  <a:ext uri="{0D108BD9-81ED-4DB2-BD59-A6C34878D82A}">
                    <a16:rowId xmlns:a16="http://schemas.microsoft.com/office/drawing/2014/main" val="3245135576"/>
                  </a:ext>
                </a:extLst>
              </a:tr>
              <a:tr h="370840">
                <a:tc>
                  <a:txBody>
                    <a:bodyPr/>
                    <a:lstStyle/>
                    <a:p>
                      <a:endParaRPr lang="en-GB" sz="1200"/>
                    </a:p>
                  </a:txBody>
                  <a:tcPr/>
                </a:tc>
                <a:tc>
                  <a:txBody>
                    <a:bodyPr/>
                    <a:lstStyle/>
                    <a:p>
                      <a:endParaRPr lang="en-GB" sz="1200"/>
                    </a:p>
                  </a:txBody>
                  <a:tcPr/>
                </a:tc>
                <a:tc>
                  <a:txBody>
                    <a:bodyPr/>
                    <a:lstStyle/>
                    <a:p>
                      <a:pPr algn="ctr"/>
                      <a:r>
                        <a:rPr lang="en-US" sz="1200" dirty="0"/>
                        <a:t>Find </a:t>
                      </a:r>
                      <a:r>
                        <a:rPr lang="en-US" sz="1200" dirty="0" err="1"/>
                        <a:t>payts</a:t>
                      </a:r>
                      <a:r>
                        <a:rPr lang="en-US" sz="1200" dirty="0"/>
                        <a:t>. a burden</a:t>
                      </a:r>
                      <a:endParaRPr lang="en-GB" sz="1200" dirty="0"/>
                    </a:p>
                  </a:txBody>
                  <a:tcPr/>
                </a:tc>
                <a:tc>
                  <a:txBody>
                    <a:bodyPr/>
                    <a:lstStyle/>
                    <a:p>
                      <a:pPr algn="ctr"/>
                      <a:r>
                        <a:rPr lang="en-US" sz="1200" dirty="0"/>
                        <a:t>Do not find a burden</a:t>
                      </a:r>
                      <a:endParaRPr lang="en-GB" sz="1200" dirty="0"/>
                    </a:p>
                  </a:txBody>
                  <a:tcPr/>
                </a:tc>
                <a:extLst>
                  <a:ext uri="{0D108BD9-81ED-4DB2-BD59-A6C34878D82A}">
                    <a16:rowId xmlns:a16="http://schemas.microsoft.com/office/drawing/2014/main" val="1870629115"/>
                  </a:ext>
                </a:extLst>
              </a:tr>
              <a:tr h="370840">
                <a:tc>
                  <a:txBody>
                    <a:bodyPr/>
                    <a:lstStyle/>
                    <a:p>
                      <a:endParaRPr lang="en-GB" sz="1200" dirty="0"/>
                    </a:p>
                  </a:txBody>
                  <a:tcPr/>
                </a:tc>
                <a:tc>
                  <a:txBody>
                    <a:bodyPr/>
                    <a:lstStyle/>
                    <a:p>
                      <a:pPr algn="ctr"/>
                      <a:endParaRPr lang="en-GB" sz="1200" dirty="0"/>
                    </a:p>
                  </a:txBody>
                  <a:tcPr/>
                </a:tc>
                <a:tc>
                  <a:txBody>
                    <a:bodyPr/>
                    <a:lstStyle/>
                    <a:p>
                      <a:pPr algn="ctr"/>
                      <a:endParaRPr lang="en-GB" sz="1200" dirty="0"/>
                    </a:p>
                  </a:txBody>
                  <a:tcPr/>
                </a:tc>
                <a:tc>
                  <a:txBody>
                    <a:bodyPr/>
                    <a:lstStyle/>
                    <a:p>
                      <a:pPr algn="ctr"/>
                      <a:endParaRPr lang="en-GB" sz="1200" dirty="0"/>
                    </a:p>
                  </a:txBody>
                  <a:tcPr/>
                </a:tc>
                <a:extLst>
                  <a:ext uri="{0D108BD9-81ED-4DB2-BD59-A6C34878D82A}">
                    <a16:rowId xmlns:a16="http://schemas.microsoft.com/office/drawing/2014/main" val="3994371851"/>
                  </a:ext>
                </a:extLst>
              </a:tr>
              <a:tr h="370840">
                <a:tc>
                  <a:txBody>
                    <a:bodyPr/>
                    <a:lstStyle/>
                    <a:p>
                      <a:r>
                        <a:rPr lang="en-US" sz="1200" dirty="0"/>
                        <a:t># in sample</a:t>
                      </a:r>
                      <a:endParaRPr lang="en-GB" sz="1200" dirty="0"/>
                    </a:p>
                  </a:txBody>
                  <a:tcPr/>
                </a:tc>
                <a:tc>
                  <a:txBody>
                    <a:bodyPr/>
                    <a:lstStyle/>
                    <a:p>
                      <a:pPr algn="ctr"/>
                      <a:r>
                        <a:rPr lang="en-US" sz="1200" dirty="0"/>
                        <a:t>25,330</a:t>
                      </a:r>
                      <a:endParaRPr lang="en-GB" sz="1200" dirty="0"/>
                    </a:p>
                  </a:txBody>
                  <a:tcPr/>
                </a:tc>
                <a:tc>
                  <a:txBody>
                    <a:bodyPr/>
                    <a:lstStyle/>
                    <a:p>
                      <a:pPr algn="ctr"/>
                      <a:r>
                        <a:rPr lang="en-US" sz="1200" dirty="0"/>
                        <a:t>3,587</a:t>
                      </a:r>
                      <a:endParaRPr lang="en-GB" sz="1200" dirty="0"/>
                    </a:p>
                  </a:txBody>
                  <a:tcPr/>
                </a:tc>
                <a:tc>
                  <a:txBody>
                    <a:bodyPr/>
                    <a:lstStyle/>
                    <a:p>
                      <a:pPr algn="ctr"/>
                      <a:r>
                        <a:rPr lang="en-US" sz="1200" dirty="0"/>
                        <a:t>14,029</a:t>
                      </a:r>
                      <a:endParaRPr lang="en-GB" sz="1200" dirty="0"/>
                    </a:p>
                  </a:txBody>
                  <a:tcPr/>
                </a:tc>
                <a:extLst>
                  <a:ext uri="{0D108BD9-81ED-4DB2-BD59-A6C34878D82A}">
                    <a16:rowId xmlns:a16="http://schemas.microsoft.com/office/drawing/2014/main" val="2770969378"/>
                  </a:ext>
                </a:extLst>
              </a:tr>
              <a:tr h="370840">
                <a:tc>
                  <a:txBody>
                    <a:bodyPr/>
                    <a:lstStyle/>
                    <a:p>
                      <a:r>
                        <a:rPr lang="en-US" sz="1200" dirty="0"/>
                        <a:t>Implied population size</a:t>
                      </a:r>
                      <a:endParaRPr lang="en-GB" sz="1200" dirty="0"/>
                    </a:p>
                  </a:txBody>
                  <a:tcPr/>
                </a:tc>
                <a:tc>
                  <a:txBody>
                    <a:bodyPr/>
                    <a:lstStyle/>
                    <a:p>
                      <a:pPr algn="ctr"/>
                      <a:r>
                        <a:rPr lang="en-US" sz="1200" dirty="0"/>
                        <a:t>37,324,397</a:t>
                      </a:r>
                      <a:endParaRPr lang="en-GB" sz="1200" dirty="0"/>
                    </a:p>
                  </a:txBody>
                  <a:tcPr/>
                </a:tc>
                <a:tc>
                  <a:txBody>
                    <a:bodyPr/>
                    <a:lstStyle/>
                    <a:p>
                      <a:pPr algn="ctr"/>
                      <a:r>
                        <a:rPr lang="en-US" sz="1200" dirty="0"/>
                        <a:t>6,905,842</a:t>
                      </a:r>
                      <a:endParaRPr lang="en-GB" sz="1200" dirty="0"/>
                    </a:p>
                  </a:txBody>
                  <a:tcPr/>
                </a:tc>
                <a:tc>
                  <a:txBody>
                    <a:bodyPr/>
                    <a:lstStyle/>
                    <a:p>
                      <a:pPr algn="ctr"/>
                      <a:r>
                        <a:rPr lang="en-US" sz="1200" dirty="0"/>
                        <a:t>18,493,174</a:t>
                      </a:r>
                      <a:endParaRPr lang="en-GB" sz="1200" dirty="0"/>
                    </a:p>
                  </a:txBody>
                  <a:tcPr/>
                </a:tc>
                <a:extLst>
                  <a:ext uri="{0D108BD9-81ED-4DB2-BD59-A6C34878D82A}">
                    <a16:rowId xmlns:a16="http://schemas.microsoft.com/office/drawing/2014/main" val="1874827971"/>
                  </a:ext>
                </a:extLst>
              </a:tr>
              <a:tr h="370840">
                <a:tc>
                  <a:txBody>
                    <a:bodyPr/>
                    <a:lstStyle/>
                    <a:p>
                      <a:endParaRPr lang="en-GB" sz="1200"/>
                    </a:p>
                  </a:txBody>
                  <a:tcPr/>
                </a:tc>
                <a:tc>
                  <a:txBody>
                    <a:bodyPr/>
                    <a:lstStyle/>
                    <a:p>
                      <a:pPr algn="ctr"/>
                      <a:endParaRPr lang="en-GB" sz="1200"/>
                    </a:p>
                  </a:txBody>
                  <a:tcPr/>
                </a:tc>
                <a:tc>
                  <a:txBody>
                    <a:bodyPr/>
                    <a:lstStyle/>
                    <a:p>
                      <a:pPr algn="ctr"/>
                      <a:endParaRPr lang="en-GB" sz="1200"/>
                    </a:p>
                  </a:txBody>
                  <a:tcPr/>
                </a:tc>
                <a:tc>
                  <a:txBody>
                    <a:bodyPr/>
                    <a:lstStyle/>
                    <a:p>
                      <a:pPr algn="ctr"/>
                      <a:endParaRPr lang="en-GB" sz="1200"/>
                    </a:p>
                  </a:txBody>
                  <a:tcPr/>
                </a:tc>
                <a:extLst>
                  <a:ext uri="{0D108BD9-81ED-4DB2-BD59-A6C34878D82A}">
                    <a16:rowId xmlns:a16="http://schemas.microsoft.com/office/drawing/2014/main" val="2233526691"/>
                  </a:ext>
                </a:extLst>
              </a:tr>
              <a:tr h="370840">
                <a:tc>
                  <a:txBody>
                    <a:bodyPr/>
                    <a:lstStyle/>
                    <a:p>
                      <a:r>
                        <a:rPr lang="en-US" sz="1200" dirty="0"/>
                        <a:t>Time </a:t>
                      </a:r>
                      <a:r>
                        <a:rPr lang="en-US" sz="1200" dirty="0" err="1"/>
                        <a:t>pref</a:t>
                      </a:r>
                      <a:r>
                        <a:rPr lang="en-US" sz="1200" dirty="0"/>
                        <a:t> rate (% preferring £1000 today)</a:t>
                      </a:r>
                      <a:endParaRPr lang="en-GB" sz="1200" dirty="0"/>
                    </a:p>
                  </a:txBody>
                  <a:tcPr/>
                </a:tc>
                <a:tc>
                  <a:txBody>
                    <a:bodyPr/>
                    <a:lstStyle/>
                    <a:p>
                      <a:pPr algn="ctr"/>
                      <a:r>
                        <a:rPr lang="en-US" sz="1200" dirty="0"/>
                        <a:t>71.04</a:t>
                      </a:r>
                      <a:endParaRPr lang="en-GB" sz="1200" dirty="0"/>
                    </a:p>
                  </a:txBody>
                  <a:tcPr/>
                </a:tc>
                <a:tc>
                  <a:txBody>
                    <a:bodyPr/>
                    <a:lstStyle/>
                    <a:p>
                      <a:pPr algn="ctr"/>
                      <a:r>
                        <a:rPr lang="en-US" sz="1200" dirty="0"/>
                        <a:t>81.04</a:t>
                      </a:r>
                      <a:endParaRPr lang="en-GB" sz="1200" dirty="0"/>
                    </a:p>
                  </a:txBody>
                  <a:tcPr/>
                </a:tc>
                <a:tc>
                  <a:txBody>
                    <a:bodyPr/>
                    <a:lstStyle/>
                    <a:p>
                      <a:pPr algn="ctr"/>
                      <a:r>
                        <a:rPr lang="en-US" sz="1200" dirty="0"/>
                        <a:t>64.61</a:t>
                      </a:r>
                      <a:endParaRPr lang="en-GB" sz="1200" dirty="0"/>
                    </a:p>
                  </a:txBody>
                  <a:tcPr/>
                </a:tc>
                <a:extLst>
                  <a:ext uri="{0D108BD9-81ED-4DB2-BD59-A6C34878D82A}">
                    <a16:rowId xmlns:a16="http://schemas.microsoft.com/office/drawing/2014/main" val="2370380971"/>
                  </a:ext>
                </a:extLst>
              </a:tr>
              <a:tr h="370840">
                <a:tc>
                  <a:txBody>
                    <a:bodyPr/>
                    <a:lstStyle/>
                    <a:p>
                      <a:r>
                        <a:rPr lang="en-US" sz="1200" dirty="0"/>
                        <a:t>Risk attitude (% taking guaranteed £1000)</a:t>
                      </a:r>
                      <a:endParaRPr lang="en-GB" sz="1200" dirty="0"/>
                    </a:p>
                  </a:txBody>
                  <a:tcPr/>
                </a:tc>
                <a:tc>
                  <a:txBody>
                    <a:bodyPr/>
                    <a:lstStyle/>
                    <a:p>
                      <a:pPr algn="ctr"/>
                      <a:r>
                        <a:rPr lang="en-US" sz="1200" dirty="0"/>
                        <a:t>81.13</a:t>
                      </a:r>
                      <a:endParaRPr lang="en-GB" sz="1200" dirty="0"/>
                    </a:p>
                  </a:txBody>
                  <a:tcPr/>
                </a:tc>
                <a:tc>
                  <a:txBody>
                    <a:bodyPr/>
                    <a:lstStyle/>
                    <a:p>
                      <a:pPr algn="ctr"/>
                      <a:r>
                        <a:rPr lang="en-US" sz="1200" dirty="0"/>
                        <a:t>81.98</a:t>
                      </a:r>
                      <a:endParaRPr lang="en-GB" sz="1200" dirty="0"/>
                    </a:p>
                  </a:txBody>
                  <a:tcPr/>
                </a:tc>
                <a:tc>
                  <a:txBody>
                    <a:bodyPr/>
                    <a:lstStyle/>
                    <a:p>
                      <a:pPr algn="ctr"/>
                      <a:r>
                        <a:rPr lang="en-US" sz="1200" dirty="0"/>
                        <a:t>78.55</a:t>
                      </a:r>
                      <a:endParaRPr lang="en-GB" sz="1200" dirty="0"/>
                    </a:p>
                  </a:txBody>
                  <a:tcPr/>
                </a:tc>
                <a:extLst>
                  <a:ext uri="{0D108BD9-81ED-4DB2-BD59-A6C34878D82A}">
                    <a16:rowId xmlns:a16="http://schemas.microsoft.com/office/drawing/2014/main" val="2769630052"/>
                  </a:ext>
                </a:extLst>
              </a:tr>
              <a:tr h="370840">
                <a:tc>
                  <a:txBody>
                    <a:bodyPr/>
                    <a:lstStyle/>
                    <a:p>
                      <a:r>
                        <a:rPr lang="en-US" sz="1200" dirty="0"/>
                        <a:t>Fin Lit 1: Understanding real interest (%correct)</a:t>
                      </a:r>
                      <a:endParaRPr lang="en-GB" sz="1200" dirty="0"/>
                    </a:p>
                  </a:txBody>
                  <a:tcPr/>
                </a:tc>
                <a:tc>
                  <a:txBody>
                    <a:bodyPr/>
                    <a:lstStyle/>
                    <a:p>
                      <a:pPr algn="ctr"/>
                      <a:r>
                        <a:rPr lang="en-US" sz="1200" dirty="0"/>
                        <a:t>75.24</a:t>
                      </a:r>
                      <a:endParaRPr lang="en-GB" sz="1200" dirty="0"/>
                    </a:p>
                  </a:txBody>
                  <a:tcPr/>
                </a:tc>
                <a:tc>
                  <a:txBody>
                    <a:bodyPr/>
                    <a:lstStyle/>
                    <a:p>
                      <a:pPr algn="ctr"/>
                      <a:r>
                        <a:rPr lang="en-US" sz="1200" dirty="0"/>
                        <a:t>70.06</a:t>
                      </a:r>
                      <a:endParaRPr lang="en-GB" sz="1200" dirty="0"/>
                    </a:p>
                  </a:txBody>
                  <a:tcPr/>
                </a:tc>
                <a:tc>
                  <a:txBody>
                    <a:bodyPr/>
                    <a:lstStyle/>
                    <a:p>
                      <a:pPr algn="ctr"/>
                      <a:r>
                        <a:rPr lang="en-US" sz="1200" dirty="0"/>
                        <a:t>82.23</a:t>
                      </a:r>
                      <a:endParaRPr lang="en-GB" sz="1200" dirty="0"/>
                    </a:p>
                  </a:txBody>
                  <a:tcPr/>
                </a:tc>
                <a:extLst>
                  <a:ext uri="{0D108BD9-81ED-4DB2-BD59-A6C34878D82A}">
                    <a16:rowId xmlns:a16="http://schemas.microsoft.com/office/drawing/2014/main" val="1021152434"/>
                  </a:ext>
                </a:extLst>
              </a:tr>
              <a:tr h="370840">
                <a:tc>
                  <a:txBody>
                    <a:bodyPr/>
                    <a:lstStyle/>
                    <a:p>
                      <a:r>
                        <a:rPr lang="en-US" sz="1200" dirty="0"/>
                        <a:t>Fin Lit 2: Understanding bank statement (% correct)</a:t>
                      </a:r>
                      <a:endParaRPr lang="en-GB" sz="1200" dirty="0"/>
                    </a:p>
                  </a:txBody>
                  <a:tcPr/>
                </a:tc>
                <a:tc>
                  <a:txBody>
                    <a:bodyPr/>
                    <a:lstStyle/>
                    <a:p>
                      <a:pPr algn="ctr"/>
                      <a:r>
                        <a:rPr lang="en-US" sz="1200" dirty="0"/>
                        <a:t>85.10</a:t>
                      </a:r>
                      <a:endParaRPr lang="en-GB" sz="1200" dirty="0"/>
                    </a:p>
                  </a:txBody>
                  <a:tcPr/>
                </a:tc>
                <a:tc>
                  <a:txBody>
                    <a:bodyPr/>
                    <a:lstStyle/>
                    <a:p>
                      <a:pPr algn="ctr"/>
                      <a:r>
                        <a:rPr lang="en-US" sz="1200" dirty="0"/>
                        <a:t>85.23</a:t>
                      </a:r>
                      <a:endParaRPr lang="en-GB" sz="1200" dirty="0"/>
                    </a:p>
                  </a:txBody>
                  <a:tcPr/>
                </a:tc>
                <a:tc>
                  <a:txBody>
                    <a:bodyPr/>
                    <a:lstStyle/>
                    <a:p>
                      <a:pPr algn="ctr"/>
                      <a:r>
                        <a:rPr lang="en-US" sz="1200" dirty="0"/>
                        <a:t>88.83</a:t>
                      </a:r>
                      <a:endParaRPr lang="en-GB" sz="1200" dirty="0"/>
                    </a:p>
                  </a:txBody>
                  <a:tcPr/>
                </a:tc>
                <a:extLst>
                  <a:ext uri="{0D108BD9-81ED-4DB2-BD59-A6C34878D82A}">
                    <a16:rowId xmlns:a16="http://schemas.microsoft.com/office/drawing/2014/main" val="1247139830"/>
                  </a:ext>
                </a:extLst>
              </a:tr>
              <a:tr h="370840">
                <a:tc>
                  <a:txBody>
                    <a:bodyPr/>
                    <a:lstStyle/>
                    <a:p>
                      <a:r>
                        <a:rPr lang="en-US" sz="1200" dirty="0"/>
                        <a:t>Fin Lit 3: Understanding interest (% correct)</a:t>
                      </a:r>
                      <a:endParaRPr lang="en-GB" sz="1200" dirty="0"/>
                    </a:p>
                  </a:txBody>
                  <a:tcPr/>
                </a:tc>
                <a:tc>
                  <a:txBody>
                    <a:bodyPr/>
                    <a:lstStyle/>
                    <a:p>
                      <a:pPr algn="ctr"/>
                      <a:r>
                        <a:rPr lang="en-US" sz="1200" dirty="0"/>
                        <a:t>81.15</a:t>
                      </a:r>
                      <a:endParaRPr lang="en-GB" sz="1200" dirty="0"/>
                    </a:p>
                  </a:txBody>
                  <a:tcPr/>
                </a:tc>
                <a:tc>
                  <a:txBody>
                    <a:bodyPr/>
                    <a:lstStyle/>
                    <a:p>
                      <a:pPr algn="ctr"/>
                      <a:r>
                        <a:rPr lang="en-US" sz="1200" dirty="0"/>
                        <a:t>78.51</a:t>
                      </a:r>
                      <a:endParaRPr lang="en-GB" sz="1200" dirty="0"/>
                    </a:p>
                  </a:txBody>
                  <a:tcPr/>
                </a:tc>
                <a:tc>
                  <a:txBody>
                    <a:bodyPr/>
                    <a:lstStyle/>
                    <a:p>
                      <a:pPr algn="ctr"/>
                      <a:r>
                        <a:rPr lang="en-US" sz="1200" dirty="0"/>
                        <a:t>87.40</a:t>
                      </a:r>
                      <a:endParaRPr lang="en-GB" sz="1200" dirty="0"/>
                    </a:p>
                  </a:txBody>
                  <a:tcPr/>
                </a:tc>
                <a:extLst>
                  <a:ext uri="{0D108BD9-81ED-4DB2-BD59-A6C34878D82A}">
                    <a16:rowId xmlns:a16="http://schemas.microsoft.com/office/drawing/2014/main" val="3327562333"/>
                  </a:ext>
                </a:extLst>
              </a:tr>
              <a:tr h="370840">
                <a:tc>
                  <a:txBody>
                    <a:bodyPr/>
                    <a:lstStyle/>
                    <a:p>
                      <a:endParaRPr lang="en-GB" sz="1200"/>
                    </a:p>
                  </a:txBody>
                  <a:tcPr/>
                </a:tc>
                <a:tc>
                  <a:txBody>
                    <a:bodyPr/>
                    <a:lstStyle/>
                    <a:p>
                      <a:pPr algn="ctr"/>
                      <a:endParaRPr lang="en-GB" sz="1200"/>
                    </a:p>
                  </a:txBody>
                  <a:tcPr/>
                </a:tc>
                <a:tc>
                  <a:txBody>
                    <a:bodyPr/>
                    <a:lstStyle/>
                    <a:p>
                      <a:pPr algn="ctr"/>
                      <a:endParaRPr lang="en-GB" sz="1200"/>
                    </a:p>
                  </a:txBody>
                  <a:tcPr/>
                </a:tc>
                <a:tc>
                  <a:txBody>
                    <a:bodyPr/>
                    <a:lstStyle/>
                    <a:p>
                      <a:pPr algn="ctr"/>
                      <a:endParaRPr lang="en-GB" sz="1200" dirty="0"/>
                    </a:p>
                  </a:txBody>
                  <a:tcPr/>
                </a:tc>
                <a:extLst>
                  <a:ext uri="{0D108BD9-81ED-4DB2-BD59-A6C34878D82A}">
                    <a16:rowId xmlns:a16="http://schemas.microsoft.com/office/drawing/2014/main" val="1720020858"/>
                  </a:ext>
                </a:extLst>
              </a:tr>
              <a:tr h="370840">
                <a:tc>
                  <a:txBody>
                    <a:bodyPr/>
                    <a:lstStyle/>
                    <a:p>
                      <a:r>
                        <a:rPr lang="en-US" sz="1200" dirty="0"/>
                        <a:t>Have debt (%)</a:t>
                      </a:r>
                      <a:endParaRPr lang="en-GB" sz="1200" dirty="0"/>
                    </a:p>
                  </a:txBody>
                  <a:tcPr/>
                </a:tc>
                <a:tc>
                  <a:txBody>
                    <a:bodyPr/>
                    <a:lstStyle/>
                    <a:p>
                      <a:pPr algn="ctr"/>
                      <a:r>
                        <a:rPr lang="en-US" sz="1200" dirty="0"/>
                        <a:t>68.05</a:t>
                      </a:r>
                      <a:endParaRPr lang="en-GB" sz="1200" dirty="0"/>
                    </a:p>
                  </a:txBody>
                  <a:tcPr/>
                </a:tc>
                <a:tc>
                  <a:txBody>
                    <a:bodyPr/>
                    <a:lstStyle/>
                    <a:p>
                      <a:pPr algn="ctr"/>
                      <a:endParaRPr lang="en-GB" sz="1200" dirty="0"/>
                    </a:p>
                  </a:txBody>
                  <a:tcPr/>
                </a:tc>
                <a:tc>
                  <a:txBody>
                    <a:bodyPr/>
                    <a:lstStyle/>
                    <a:p>
                      <a:pPr algn="ctr"/>
                      <a:endParaRPr lang="en-GB" sz="1200" dirty="0"/>
                    </a:p>
                  </a:txBody>
                  <a:tcPr/>
                </a:tc>
                <a:extLst>
                  <a:ext uri="{0D108BD9-81ED-4DB2-BD59-A6C34878D82A}">
                    <a16:rowId xmlns:a16="http://schemas.microsoft.com/office/drawing/2014/main" val="2897175584"/>
                  </a:ext>
                </a:extLst>
              </a:tr>
            </a:tbl>
          </a:graphicData>
        </a:graphic>
      </p:graphicFrame>
      <p:cxnSp>
        <p:nvCxnSpPr>
          <p:cNvPr id="17" name="Straight Connector 16">
            <a:extLst>
              <a:ext uri="{FF2B5EF4-FFF2-40B4-BE49-F238E27FC236}">
                <a16:creationId xmlns:a16="http://schemas.microsoft.com/office/drawing/2014/main" id="{879D5AB4-DA3E-4399-9B6A-DCD24220DEFC}"/>
              </a:ext>
            </a:extLst>
          </p:cNvPr>
          <p:cNvCxnSpPr>
            <a:cxnSpLocks/>
          </p:cNvCxnSpPr>
          <p:nvPr/>
        </p:nvCxnSpPr>
        <p:spPr>
          <a:xfrm>
            <a:off x="5018048" y="1207698"/>
            <a:ext cx="5728610" cy="0"/>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CFFAF6DA-B57F-4423-91D8-0FB5D9674E84}"/>
              </a:ext>
            </a:extLst>
          </p:cNvPr>
          <p:cNvCxnSpPr>
            <a:cxnSpLocks/>
          </p:cNvCxnSpPr>
          <p:nvPr/>
        </p:nvCxnSpPr>
        <p:spPr>
          <a:xfrm>
            <a:off x="5018048" y="1595209"/>
            <a:ext cx="572861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45DF681-E31D-47DD-BEED-8C92F62BB15D}"/>
              </a:ext>
            </a:extLst>
          </p:cNvPr>
          <p:cNvCxnSpPr>
            <a:cxnSpLocks/>
          </p:cNvCxnSpPr>
          <p:nvPr/>
        </p:nvCxnSpPr>
        <p:spPr>
          <a:xfrm>
            <a:off x="5018048" y="2021167"/>
            <a:ext cx="572861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3CDD8283-2A9A-45F2-B04E-9F10A93E22E3}"/>
              </a:ext>
            </a:extLst>
          </p:cNvPr>
          <p:cNvSpPr txBox="1"/>
          <p:nvPr/>
        </p:nvSpPr>
        <p:spPr>
          <a:xfrm>
            <a:off x="1445342" y="6318606"/>
            <a:ext cx="9084538" cy="369332"/>
          </a:xfrm>
          <a:prstGeom prst="rect">
            <a:avLst/>
          </a:prstGeom>
          <a:noFill/>
        </p:spPr>
        <p:txBody>
          <a:bodyPr wrap="none" rtlCol="0">
            <a:spAutoFit/>
          </a:bodyPr>
          <a:lstStyle/>
          <a:p>
            <a:r>
              <a:rPr lang="en-US" sz="900" dirty="0"/>
              <a:t>Cases are weighted by population sampling weights. Sample consists of all individuals who were interviewed in person and for whom there was a full or partial interview and for whom there </a:t>
            </a:r>
          </a:p>
          <a:p>
            <a:r>
              <a:rPr lang="en-US" sz="900" dirty="0"/>
              <a:t>were no missing values for any of the variables in the list and who had repayments/net income of less than the 99.75</a:t>
            </a:r>
            <a:r>
              <a:rPr lang="en-US" sz="900" baseline="30000" dirty="0"/>
              <a:t>th</a:t>
            </a:r>
            <a:r>
              <a:rPr lang="en-US" sz="900" dirty="0"/>
              <a:t> percentile.</a:t>
            </a:r>
            <a:endParaRPr lang="en-GB" sz="900" dirty="0"/>
          </a:p>
        </p:txBody>
      </p:sp>
      <p:cxnSp>
        <p:nvCxnSpPr>
          <p:cNvPr id="27" name="Straight Connector 26">
            <a:extLst>
              <a:ext uri="{FF2B5EF4-FFF2-40B4-BE49-F238E27FC236}">
                <a16:creationId xmlns:a16="http://schemas.microsoft.com/office/drawing/2014/main" id="{16FA4F8E-FC1D-4423-BC36-ED0803E6A473}"/>
              </a:ext>
            </a:extLst>
          </p:cNvPr>
          <p:cNvCxnSpPr>
            <a:cxnSpLocks/>
          </p:cNvCxnSpPr>
          <p:nvPr/>
        </p:nvCxnSpPr>
        <p:spPr>
          <a:xfrm>
            <a:off x="1529947" y="6253604"/>
            <a:ext cx="9041409" cy="1045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3003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96459" y="2097399"/>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1796459" y="165914"/>
            <a:ext cx="7503914" cy="400110"/>
          </a:xfrm>
          <a:prstGeom prst="rect">
            <a:avLst/>
          </a:prstGeom>
          <a:noFill/>
        </p:spPr>
        <p:txBody>
          <a:bodyPr wrap="none" rtlCol="0">
            <a:spAutoFit/>
          </a:bodyPr>
          <a:lstStyle/>
          <a:p>
            <a:r>
              <a:rPr lang="en-GB" sz="2000" dirty="0">
                <a:solidFill>
                  <a:srgbClr val="FF0000"/>
                </a:solidFill>
              </a:rPr>
              <a:t>Overindebtedness models with risk attitude, discount rate and literacy</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1062931977"/>
              </p:ext>
            </p:extLst>
          </p:nvPr>
        </p:nvGraphicFramePr>
        <p:xfrm>
          <a:off x="2873829" y="1141908"/>
          <a:ext cx="5383480" cy="5296714"/>
        </p:xfrm>
        <a:graphic>
          <a:graphicData uri="http://schemas.openxmlformats.org/drawingml/2006/table">
            <a:tbl>
              <a:tblPr firstRow="1" firstCol="1">
                <a:tableStyleId>{2D5ABB26-0587-4C30-8999-92F81FD0307C}</a:tableStyleId>
              </a:tblPr>
              <a:tblGrid>
                <a:gridCol w="1943960">
                  <a:extLst>
                    <a:ext uri="{9D8B030D-6E8A-4147-A177-3AD203B41FA5}">
                      <a16:colId xmlns:a16="http://schemas.microsoft.com/office/drawing/2014/main" val="4156564563"/>
                    </a:ext>
                  </a:extLst>
                </a:gridCol>
                <a:gridCol w="1181676">
                  <a:extLst>
                    <a:ext uri="{9D8B030D-6E8A-4147-A177-3AD203B41FA5}">
                      <a16:colId xmlns:a16="http://schemas.microsoft.com/office/drawing/2014/main" val="4211470043"/>
                    </a:ext>
                  </a:extLst>
                </a:gridCol>
                <a:gridCol w="1169273">
                  <a:extLst>
                    <a:ext uri="{9D8B030D-6E8A-4147-A177-3AD203B41FA5}">
                      <a16:colId xmlns:a16="http://schemas.microsoft.com/office/drawing/2014/main" val="864423434"/>
                    </a:ext>
                  </a:extLst>
                </a:gridCol>
                <a:gridCol w="1088571">
                  <a:extLst>
                    <a:ext uri="{9D8B030D-6E8A-4147-A177-3AD203B41FA5}">
                      <a16:colId xmlns:a16="http://schemas.microsoft.com/office/drawing/2014/main" val="964311756"/>
                    </a:ext>
                  </a:extLst>
                </a:gridCol>
              </a:tblGrid>
              <a:tr h="548549">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Repayments are a  heavy or somewhat heavy burden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Missed two consecutive payments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Debt-service ratio &gt; 30%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4967501"/>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73801430"/>
                  </a:ext>
                </a:extLst>
              </a:tr>
              <a:tr h="247619">
                <a:tc>
                  <a:txBody>
                    <a:bodyPr/>
                    <a:lstStyle/>
                    <a:p>
                      <a:pPr algn="l">
                        <a:lnSpc>
                          <a:spcPct val="107000"/>
                        </a:lnSpc>
                        <a:spcAft>
                          <a:spcPts val="0"/>
                        </a:spcAft>
                      </a:pPr>
                      <a:r>
                        <a:rPr lang="en-GB" sz="1050" dirty="0">
                          <a:effectLst/>
                        </a:rPr>
                        <a:t>Time preference rate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0.329**</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0.224*</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0.267**</a:t>
                      </a:r>
                    </a:p>
                  </a:txBody>
                  <a:tcPr marL="52141" marR="52141" marT="0" marB="0"/>
                </a:tc>
                <a:extLst>
                  <a:ext uri="{0D108BD9-81ED-4DB2-BD59-A6C34878D82A}">
                    <a16:rowId xmlns:a16="http://schemas.microsoft.com/office/drawing/2014/main" val="411642422"/>
                  </a:ext>
                </a:extLst>
              </a:tr>
              <a:tr h="247619">
                <a:tc>
                  <a:txBody>
                    <a:bodyPr/>
                    <a:lstStyle/>
                    <a:p>
                      <a:pPr algn="l">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(0.028)</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(0.113)</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(0.036)</a:t>
                      </a:r>
                    </a:p>
                  </a:txBody>
                  <a:tcPr marL="52141" marR="52141" marT="0" marB="0"/>
                </a:tc>
                <a:extLst>
                  <a:ext uri="{0D108BD9-81ED-4DB2-BD59-A6C34878D82A}">
                    <a16:rowId xmlns:a16="http://schemas.microsoft.com/office/drawing/2014/main" val="557597896"/>
                  </a:ext>
                </a:extLst>
              </a:tr>
              <a:tr h="247619">
                <a:tc>
                  <a:txBody>
                    <a:bodyPr/>
                    <a:lstStyle/>
                    <a:p>
                      <a:pPr algn="l">
                        <a:lnSpc>
                          <a:spcPct val="107000"/>
                        </a:lnSpc>
                        <a:spcAft>
                          <a:spcPts val="0"/>
                        </a:spcAft>
                      </a:pPr>
                      <a:r>
                        <a:rPr lang="en-GB" sz="1050" dirty="0">
                          <a:effectLst/>
                        </a:rPr>
                        <a:t>Risk attitude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0.151**</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-0.040</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0.023</a:t>
                      </a:r>
                    </a:p>
                  </a:txBody>
                  <a:tcPr marL="52141" marR="52141" marT="0" marB="0"/>
                </a:tc>
                <a:extLst>
                  <a:ext uri="{0D108BD9-81ED-4DB2-BD59-A6C34878D82A}">
                    <a16:rowId xmlns:a16="http://schemas.microsoft.com/office/drawing/2014/main" val="3228882470"/>
                  </a:ext>
                </a:extLst>
              </a:tr>
              <a:tr h="247619">
                <a:tc>
                  <a:txBody>
                    <a:bodyPr/>
                    <a:lstStyle/>
                    <a:p>
                      <a:pPr algn="l">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(0.031)</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(0.105)</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(0.039)</a:t>
                      </a:r>
                    </a:p>
                  </a:txBody>
                  <a:tcPr marL="52141" marR="52141" marT="0" marB="0"/>
                </a:tc>
                <a:extLst>
                  <a:ext uri="{0D108BD9-81ED-4DB2-BD59-A6C34878D82A}">
                    <a16:rowId xmlns:a16="http://schemas.microsoft.com/office/drawing/2014/main" val="1181708894"/>
                  </a:ext>
                </a:extLst>
              </a:tr>
              <a:tr h="247619">
                <a:tc>
                  <a:txBody>
                    <a:bodyPr/>
                    <a:lstStyle/>
                    <a:p>
                      <a:pPr algn="l">
                        <a:lnSpc>
                          <a:spcPct val="107000"/>
                        </a:lnSpc>
                        <a:spcAft>
                          <a:spcPts val="0"/>
                        </a:spcAft>
                      </a:pPr>
                      <a:r>
                        <a:rPr lang="en-GB" sz="1050" dirty="0">
                          <a:effectLst/>
                        </a:rPr>
                        <a:t>FL1: Real interest understanding</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-0.047</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-0.117</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0.024</a:t>
                      </a:r>
                    </a:p>
                  </a:txBody>
                  <a:tcPr marL="52141" marR="52141" marT="0" marB="0"/>
                </a:tc>
                <a:extLst>
                  <a:ext uri="{0D108BD9-81ED-4DB2-BD59-A6C34878D82A}">
                    <a16:rowId xmlns:a16="http://schemas.microsoft.com/office/drawing/2014/main" val="4269835997"/>
                  </a:ext>
                </a:extLst>
              </a:tr>
              <a:tr h="247619">
                <a:tc>
                  <a:txBody>
                    <a:bodyPr/>
                    <a:lstStyle/>
                    <a:p>
                      <a:pPr algn="l">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(0.033)</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(0.101)</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(0.044)</a:t>
                      </a:r>
                    </a:p>
                  </a:txBody>
                  <a:tcPr marL="52141" marR="52141" marT="0" marB="0"/>
                </a:tc>
                <a:extLst>
                  <a:ext uri="{0D108BD9-81ED-4DB2-BD59-A6C34878D82A}">
                    <a16:rowId xmlns:a16="http://schemas.microsoft.com/office/drawing/2014/main" val="1412582857"/>
                  </a:ext>
                </a:extLst>
              </a:tr>
              <a:tr h="247619">
                <a:tc>
                  <a:txBody>
                    <a:bodyPr/>
                    <a:lstStyle/>
                    <a:p>
                      <a:pPr algn="l">
                        <a:lnSpc>
                          <a:spcPct val="107000"/>
                        </a:lnSpc>
                        <a:spcAft>
                          <a:spcPts val="0"/>
                        </a:spcAft>
                      </a:pPr>
                      <a:r>
                        <a:rPr lang="en-GB" sz="1050" dirty="0">
                          <a:effectLst/>
                        </a:rPr>
                        <a:t>FL2: Bank statement understanding</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-0.038</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0.105</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0.075</a:t>
                      </a:r>
                    </a:p>
                  </a:txBody>
                  <a:tcPr marL="52141" marR="52141" marT="0" marB="0"/>
                </a:tc>
                <a:extLst>
                  <a:ext uri="{0D108BD9-81ED-4DB2-BD59-A6C34878D82A}">
                    <a16:rowId xmlns:a16="http://schemas.microsoft.com/office/drawing/2014/main" val="172359431"/>
                  </a:ext>
                </a:extLst>
              </a:tr>
              <a:tr h="247619">
                <a:tc>
                  <a:txBody>
                    <a:bodyPr/>
                    <a:lstStyle/>
                    <a:p>
                      <a:pPr algn="l">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(0.039)</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(0.138)</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(0.053)</a:t>
                      </a:r>
                    </a:p>
                  </a:txBody>
                  <a:tcPr marL="52141" marR="52141" marT="0" marB="0"/>
                </a:tc>
                <a:extLst>
                  <a:ext uri="{0D108BD9-81ED-4DB2-BD59-A6C34878D82A}">
                    <a16:rowId xmlns:a16="http://schemas.microsoft.com/office/drawing/2014/main" val="1888662532"/>
                  </a:ext>
                </a:extLst>
              </a:tr>
              <a:tr h="247619">
                <a:tc>
                  <a:txBody>
                    <a:bodyPr/>
                    <a:lstStyle/>
                    <a:p>
                      <a:pPr algn="l">
                        <a:lnSpc>
                          <a:spcPct val="107000"/>
                        </a:lnSpc>
                        <a:spcAft>
                          <a:spcPts val="0"/>
                        </a:spcAft>
                      </a:pPr>
                      <a:r>
                        <a:rPr lang="en-GB" sz="1050" dirty="0">
                          <a:effectLst/>
                        </a:rPr>
                        <a:t>FL3: Interest understanding</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-0.060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-0.070</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0.042</a:t>
                      </a:r>
                    </a:p>
                  </a:txBody>
                  <a:tcPr marL="52141" marR="52141" marT="0" marB="0"/>
                </a:tc>
                <a:extLst>
                  <a:ext uri="{0D108BD9-81ED-4DB2-BD59-A6C34878D82A}">
                    <a16:rowId xmlns:a16="http://schemas.microsoft.com/office/drawing/2014/main" val="4249328446"/>
                  </a:ext>
                </a:extLst>
              </a:tr>
              <a:tr h="247619">
                <a:tc>
                  <a:txBody>
                    <a:bodyPr/>
                    <a:lstStyle/>
                    <a:p>
                      <a:pPr algn="l">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(0.037)</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(0.113)</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(0.051)</a:t>
                      </a:r>
                    </a:p>
                  </a:txBody>
                  <a:tcPr marL="52141" marR="52141" marT="0" marB="0"/>
                </a:tc>
                <a:extLst>
                  <a:ext uri="{0D108BD9-81ED-4DB2-BD59-A6C34878D82A}">
                    <a16:rowId xmlns:a16="http://schemas.microsoft.com/office/drawing/2014/main" val="2795452658"/>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629280998"/>
                  </a:ext>
                </a:extLst>
              </a:tr>
              <a:tr h="247619">
                <a:tc>
                  <a:txBody>
                    <a:bodyPr/>
                    <a:lstStyle/>
                    <a:p>
                      <a:pPr algn="l">
                        <a:lnSpc>
                          <a:spcPct val="107000"/>
                        </a:lnSpc>
                        <a:spcAft>
                          <a:spcPts val="0"/>
                        </a:spcAft>
                      </a:pPr>
                      <a:r>
                        <a:rPr lang="en-GB" sz="1050" dirty="0">
                          <a:effectLst/>
                        </a:rPr>
                        <a:t>No observations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25,330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24,210</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25,336</a:t>
                      </a:r>
                    </a:p>
                  </a:txBody>
                  <a:tcPr marL="52141" marR="52141" marT="0" marB="0"/>
                </a:tc>
                <a:extLst>
                  <a:ext uri="{0D108BD9-81ED-4DB2-BD59-A6C34878D82A}">
                    <a16:rowId xmlns:a16="http://schemas.microsoft.com/office/drawing/2014/main" val="1200371927"/>
                  </a:ext>
                </a:extLst>
              </a:tr>
              <a:tr h="247619">
                <a:tc>
                  <a:txBody>
                    <a:bodyPr/>
                    <a:lstStyle/>
                    <a:p>
                      <a:pPr algn="l">
                        <a:lnSpc>
                          <a:spcPct val="107000"/>
                        </a:lnSpc>
                        <a:spcAft>
                          <a:spcPts val="0"/>
                        </a:spcAft>
                      </a:pPr>
                      <a:r>
                        <a:rPr lang="en-GB" sz="1050" dirty="0">
                          <a:effectLst/>
                        </a:rPr>
                        <a:t>No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17,616</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10,115</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17,088</a:t>
                      </a:r>
                    </a:p>
                  </a:txBody>
                  <a:tcPr marL="52141" marR="52141" marT="0" marB="0"/>
                </a:tc>
                <a:extLst>
                  <a:ext uri="{0D108BD9-81ED-4DB2-BD59-A6C34878D82A}">
                    <a16:rowId xmlns:a16="http://schemas.microsoft.com/office/drawing/2014/main" val="2219923765"/>
                  </a:ext>
                </a:extLst>
              </a:tr>
              <a:tr h="247619">
                <a:tc>
                  <a:txBody>
                    <a:bodyPr/>
                    <a:lstStyle/>
                    <a:p>
                      <a:pPr algn="l">
                        <a:lnSpc>
                          <a:spcPct val="107000"/>
                        </a:lnSpc>
                        <a:spcAft>
                          <a:spcPts val="0"/>
                        </a:spcAft>
                      </a:pPr>
                      <a:r>
                        <a:rPr lang="en-GB" sz="1050" dirty="0">
                          <a:effectLst/>
                        </a:rPr>
                        <a:t>No not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7,714</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14,095</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8,248</a:t>
                      </a:r>
                    </a:p>
                  </a:txBody>
                  <a:tcPr marL="52141" marR="52141" marT="0" marB="0"/>
                </a:tc>
                <a:extLst>
                  <a:ext uri="{0D108BD9-81ED-4DB2-BD59-A6C34878D82A}">
                    <a16:rowId xmlns:a16="http://schemas.microsoft.com/office/drawing/2014/main" val="3664277286"/>
                  </a:ext>
                </a:extLst>
              </a:tr>
              <a:tr h="247619">
                <a:tc>
                  <a:txBody>
                    <a:bodyPr/>
                    <a:lstStyle/>
                    <a:p>
                      <a:pPr algn="l">
                        <a:lnSpc>
                          <a:spcPct val="107000"/>
                        </a:lnSpc>
                        <a:spcAft>
                          <a:spcPts val="0"/>
                        </a:spcAft>
                      </a:pPr>
                      <a:r>
                        <a:rPr lang="en-GB" sz="1050" dirty="0">
                          <a:effectLst/>
                        </a:rPr>
                        <a:t>Wald Chi-squared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2,495**</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205**</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676**</a:t>
                      </a:r>
                    </a:p>
                  </a:txBody>
                  <a:tcPr marL="52141" marR="52141" marT="0" marB="0"/>
                </a:tc>
                <a:extLst>
                  <a:ext uri="{0D108BD9-81ED-4DB2-BD59-A6C34878D82A}">
                    <a16:rowId xmlns:a16="http://schemas.microsoft.com/office/drawing/2014/main" val="365591210"/>
                  </a:ext>
                </a:extLst>
              </a:tr>
              <a:tr h="247619">
                <a:tc>
                  <a:txBody>
                    <a:bodyPr/>
                    <a:lstStyle/>
                    <a:p>
                      <a:pPr algn="l">
                        <a:lnSpc>
                          <a:spcPct val="107000"/>
                        </a:lnSpc>
                        <a:spcAft>
                          <a:spcPts val="0"/>
                        </a:spcAft>
                      </a:pPr>
                      <a:r>
                        <a:rPr lang="en-GB" sz="1050" dirty="0">
                          <a:effectLst/>
                        </a:rPr>
                        <a:t>Rho (e1,e2)</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0.331**</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0.107</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0.272</a:t>
                      </a:r>
                    </a:p>
                  </a:txBody>
                  <a:tcPr marL="52141" marR="52141" marT="0" marB="0"/>
                </a:tc>
                <a:extLst>
                  <a:ext uri="{0D108BD9-81ED-4DB2-BD59-A6C34878D82A}">
                    <a16:rowId xmlns:a16="http://schemas.microsoft.com/office/drawing/2014/main" val="3843917442"/>
                  </a:ext>
                </a:extLst>
              </a:tr>
              <a:tr h="203870">
                <a:tc>
                  <a:txBody>
                    <a:bodyPr/>
                    <a:lstStyle/>
                    <a:p>
                      <a:pPr algn="l">
                        <a:lnSpc>
                          <a:spcPct val="107000"/>
                        </a:lnSpc>
                        <a:spcAft>
                          <a:spcPts val="0"/>
                        </a:spcAft>
                      </a:pPr>
                      <a:r>
                        <a:rPr lang="en-GB" sz="1050" dirty="0">
                          <a:effectLst/>
                        </a:rPr>
                        <a:t>Controls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933420143"/>
                  </a:ext>
                </a:extLst>
              </a:tr>
              <a:tr h="247619">
                <a:tc>
                  <a:txBody>
                    <a:bodyPr/>
                    <a:lstStyle/>
                    <a:p>
                      <a:pPr algn="l">
                        <a:lnSpc>
                          <a:spcPct val="107000"/>
                        </a:lnSpc>
                        <a:spcAft>
                          <a:spcPts val="0"/>
                        </a:spcAft>
                      </a:pPr>
                      <a:r>
                        <a:rPr lang="en-GB" sz="1050" dirty="0">
                          <a:effectLst/>
                        </a:rPr>
                        <a:t>Sample </a:t>
                      </a:r>
                      <a:r>
                        <a:rPr lang="en-GB" sz="1050" dirty="0" err="1">
                          <a:effectLst/>
                        </a:rPr>
                        <a:t>seln</a:t>
                      </a:r>
                      <a:r>
                        <a:rPr lang="en-GB" sz="1050" dirty="0">
                          <a:effectLst/>
                        </a:rPr>
                        <a:t> equation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8502221"/>
                  </a:ext>
                </a:extLst>
              </a:tr>
            </a:tbl>
          </a:graphicData>
        </a:graphic>
      </p:graphicFrame>
    </p:spTree>
    <p:extLst>
      <p:ext uri="{BB962C8B-B14F-4D97-AF65-F5344CB8AC3E}">
        <p14:creationId xmlns:p14="http://schemas.microsoft.com/office/powerpoint/2010/main" val="1286378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mc:AlternateContent xmlns:mc="http://schemas.openxmlformats.org/markup-compatibility/2006" xmlns:a14="http://schemas.microsoft.com/office/drawing/2010/main">
        <mc:Choice Requires="a14">
          <p:sp>
            <p:nvSpPr>
              <p:cNvPr id="6" name="TextBox 5"/>
              <p:cNvSpPr txBox="1"/>
              <p:nvPr/>
            </p:nvSpPr>
            <p:spPr>
              <a:xfrm>
                <a:off x="1016508" y="845022"/>
                <a:ext cx="10158984" cy="5514715"/>
              </a:xfrm>
              <a:prstGeom prst="rect">
                <a:avLst/>
              </a:prstGeom>
              <a:noFill/>
            </p:spPr>
            <p:txBody>
              <a:bodyPr wrap="square" rtlCol="0">
                <a:spAutoFit/>
              </a:bodyPr>
              <a:lstStyle/>
              <a:p>
                <a:endParaRPr lang="en-GB" dirty="0"/>
              </a:p>
              <a:p>
                <a:r>
                  <a:rPr lang="en-GB" sz="1600" dirty="0"/>
                  <a:t>Evidence suggests that degree of risk aversion is related to wealth:</a:t>
                </a:r>
              </a:p>
              <a:p>
                <a:endParaRPr lang="en-GB" sz="1600" dirty="0"/>
              </a:p>
              <a:p>
                <a:r>
                  <a:rPr lang="en-GB" sz="1600" dirty="0"/>
                  <a:t>Many studies find higher wealth associated with lower risk aversion: </a:t>
                </a:r>
                <a:r>
                  <a:rPr lang="en-GB" sz="1600" dirty="0" err="1"/>
                  <a:t>Chiappori</a:t>
                </a:r>
                <a:r>
                  <a:rPr lang="en-GB" sz="1600" dirty="0"/>
                  <a:t> &amp; </a:t>
                </a:r>
                <a:r>
                  <a:rPr lang="en-GB" sz="1600" dirty="0" err="1"/>
                  <a:t>Pailla</a:t>
                </a:r>
                <a:r>
                  <a:rPr lang="en-GB" sz="1600" dirty="0"/>
                  <a:t> (2011), Fang et al 2011, </a:t>
                </a:r>
                <a:r>
                  <a:rPr lang="en-GB" sz="1600" dirty="0" err="1"/>
                  <a:t>Guiso</a:t>
                </a:r>
                <a:r>
                  <a:rPr lang="en-GB" sz="1600" dirty="0"/>
                  <a:t> &amp; </a:t>
                </a:r>
                <a:r>
                  <a:rPr lang="en-GB" sz="1600" dirty="0" err="1"/>
                  <a:t>Paiella</a:t>
                </a:r>
                <a:r>
                  <a:rPr lang="en-GB" sz="1600" dirty="0"/>
                  <a:t> (2008) </a:t>
                </a:r>
                <a:r>
                  <a:rPr lang="en-GB" sz="1600" dirty="0" err="1"/>
                  <a:t>Meeuwis</a:t>
                </a:r>
                <a:r>
                  <a:rPr lang="en-GB" sz="1600" dirty="0"/>
                  <a:t> (2022). One finds no relationship </a:t>
                </a:r>
                <a:r>
                  <a:rPr lang="en-GB" sz="1600" dirty="0" err="1"/>
                  <a:t>Brunnermeier</a:t>
                </a:r>
                <a:r>
                  <a:rPr lang="en-GB" sz="1600" dirty="0"/>
                  <a:t> &amp; Nagel (2008).</a:t>
                </a:r>
              </a:p>
              <a:p>
                <a:endParaRPr lang="en-GB" sz="1600" dirty="0"/>
              </a:p>
              <a:p>
                <a:r>
                  <a:rPr lang="en-GB" sz="1600" dirty="0"/>
                  <a:t>If this holds then an individual with high wealth may not regard the utility gain of £10k relative to the utility loss of £1k as being as large as would a person with less wealth.</a:t>
                </a:r>
              </a:p>
              <a:p>
                <a:endParaRPr lang="en-GB" sz="1600" dirty="0"/>
              </a:p>
              <a:p>
                <a:r>
                  <a:rPr lang="en-GB" sz="1600" dirty="0"/>
                  <a:t>We model effect of choosing guaranteed sum rather than the gamble </a:t>
                </a:r>
                <a:r>
                  <a:rPr lang="en-GB" sz="1600" dirty="0">
                    <a:solidFill>
                      <a:srgbClr val="0070C0"/>
                    </a:solidFill>
                  </a:rPr>
                  <a:t>according to the share of an individual’s net income that the max outcome (£10k) would make </a:t>
                </a:r>
                <a:r>
                  <a:rPr lang="en-GB" sz="1600" dirty="0"/>
                  <a:t>as follows</a:t>
                </a:r>
              </a:p>
              <a:p>
                <a:endParaRPr lang="en-GB" sz="1600" dirty="0"/>
              </a:p>
              <a:p>
                <a:r>
                  <a:rPr lang="en-GB" sz="1600" dirty="0"/>
                  <a:t>Compute the first 3 quartiles of the distribution of : </a:t>
                </a:r>
                <a14:m>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panose="02040503050406030204" pitchFamily="18" charset="0"/>
                          </a:rPr>
                          <m:t>𝑠</m:t>
                        </m:r>
                      </m:e>
                      <m:sub>
                        <m:r>
                          <a:rPr lang="en-GB" sz="1600" b="0" i="1" smtClean="0">
                            <a:latin typeface="Cambria Math" panose="02040503050406030204" pitchFamily="18" charset="0"/>
                          </a:rPr>
                          <m:t>𝑖</m:t>
                        </m:r>
                      </m:sub>
                    </m:sSub>
                    <m:r>
                      <a:rPr lang="en-GB" sz="1600" b="0" i="1" smtClean="0">
                        <a:latin typeface="Cambria Math" panose="02040503050406030204" pitchFamily="18" charset="0"/>
                      </a:rPr>
                      <m:t>=10,000/</m:t>
                    </m:r>
                    <m:sSub>
                      <m:sSubPr>
                        <m:ctrlPr>
                          <a:rPr lang="en-GB" sz="1600" b="0" i="1" smtClean="0">
                            <a:latin typeface="Cambria Math" panose="02040503050406030204" pitchFamily="18" charset="0"/>
                          </a:rPr>
                        </m:ctrlPr>
                      </m:sSubPr>
                      <m:e>
                        <m:r>
                          <a:rPr lang="en-GB" sz="1600" b="0" i="1" smtClean="0">
                            <a:latin typeface="Cambria Math" panose="02040503050406030204" pitchFamily="18" charset="0"/>
                          </a:rPr>
                          <m:t>𝑛𝑒𝑡</m:t>
                        </m:r>
                        <m:r>
                          <a:rPr lang="en-GB" sz="1600" b="0" i="1" smtClean="0">
                            <a:latin typeface="Cambria Math" panose="02040503050406030204" pitchFamily="18" charset="0"/>
                          </a:rPr>
                          <m:t> </m:t>
                        </m:r>
                        <m:r>
                          <a:rPr lang="en-GB" sz="1600" b="0" i="1" smtClean="0">
                            <a:latin typeface="Cambria Math" panose="02040503050406030204" pitchFamily="18" charset="0"/>
                          </a:rPr>
                          <m:t>𝑖𝑛𝑐𝑜𝑚𝑒</m:t>
                        </m:r>
                      </m:e>
                      <m:sub>
                        <m:r>
                          <a:rPr lang="en-GB" sz="1600" b="0" i="1" smtClean="0">
                            <a:latin typeface="Cambria Math" panose="02040503050406030204" pitchFamily="18" charset="0"/>
                          </a:rPr>
                          <m:t>𝑖</m:t>
                        </m:r>
                      </m:sub>
                    </m:sSub>
                  </m:oMath>
                </a14:m>
                <a:endParaRPr lang="en-GB" sz="1600" i="1" baseline="-25000" dirty="0"/>
              </a:p>
              <a:p>
                <a:endParaRPr lang="en-GB" sz="1600" i="1" baseline="-25000" dirty="0"/>
              </a:p>
              <a:p>
                <a:r>
                  <a:rPr lang="en-GB" sz="1600" dirty="0">
                    <a:latin typeface="Calibri" panose="020F0502020204030204" pitchFamily="34" charset="0"/>
                    <a:cs typeface="Calibri" panose="020F0502020204030204" pitchFamily="34" charset="0"/>
                  </a:rPr>
                  <a:t>Compute </a:t>
                </a:r>
                <a14:m>
                  <m:oMath xmlns:m="http://schemas.openxmlformats.org/officeDocument/2006/math">
                    <m:sSub>
                      <m:sSubPr>
                        <m:ctrlPr>
                          <a:rPr lang="en-GB" sz="1600" i="1" smtClean="0">
                            <a:latin typeface="Cambria Math" panose="02040503050406030204" pitchFamily="18" charset="0"/>
                            <a:cs typeface="Calibri" panose="020F0502020204030204" pitchFamily="34" charset="0"/>
                          </a:rPr>
                        </m:ctrlPr>
                      </m:sSubPr>
                      <m:e>
                        <m:r>
                          <a:rPr lang="en-GB" sz="1600" b="0" i="1" smtClean="0">
                            <a:latin typeface="Cambria Math" panose="02040503050406030204" pitchFamily="18" charset="0"/>
                            <a:cs typeface="Calibri" panose="020F0502020204030204" pitchFamily="34" charset="0"/>
                          </a:rPr>
                          <m:t>𝑑</m:t>
                        </m:r>
                      </m:e>
                      <m:sub>
                        <m:r>
                          <a:rPr lang="en-GB" sz="1600" b="0" i="1" smtClean="0">
                            <a:latin typeface="Cambria Math" panose="02040503050406030204" pitchFamily="18" charset="0"/>
                            <a:cs typeface="Calibri" panose="020F0502020204030204" pitchFamily="34" charset="0"/>
                          </a:rPr>
                          <m:t>1</m:t>
                        </m:r>
                      </m:sub>
                    </m:sSub>
                    <m:r>
                      <a:rPr lang="en-GB" sz="1600" b="0" i="1" smtClean="0">
                        <a:latin typeface="Cambria Math" panose="02040503050406030204" pitchFamily="18" charset="0"/>
                        <a:cs typeface="Calibri" panose="020F0502020204030204" pitchFamily="34" charset="0"/>
                      </a:rPr>
                      <m:t>= </m:t>
                    </m:r>
                    <m:d>
                      <m:dPr>
                        <m:begChr m:val="{"/>
                        <m:endChr m:val=""/>
                        <m:ctrlPr>
                          <a:rPr lang="en-GB" sz="1600" b="0" i="1" smtClean="0">
                            <a:latin typeface="Cambria Math" panose="02040503050406030204" pitchFamily="18" charset="0"/>
                            <a:cs typeface="Calibri" panose="020F0502020204030204" pitchFamily="34" charset="0"/>
                          </a:rPr>
                        </m:ctrlPr>
                      </m:dPr>
                      <m:e>
                        <m:eqArr>
                          <m:eqArrPr>
                            <m:ctrlPr>
                              <a:rPr lang="en-GB" sz="1600" b="0" i="1" smtClean="0">
                                <a:latin typeface="Cambria Math" panose="02040503050406030204" pitchFamily="18" charset="0"/>
                                <a:cs typeface="Calibri" panose="020F0502020204030204" pitchFamily="34" charset="0"/>
                              </a:rPr>
                            </m:ctrlPr>
                          </m:eqArrPr>
                          <m:e>
                            <m:r>
                              <a:rPr lang="en-GB" sz="1600" b="0" i="1" smtClean="0">
                                <a:latin typeface="Cambria Math" panose="02040503050406030204" pitchFamily="18" charset="0"/>
                                <a:cs typeface="Calibri" panose="020F0502020204030204" pitchFamily="34" charset="0"/>
                              </a:rPr>
                              <m:t>1 </m:t>
                            </m:r>
                            <m:r>
                              <a:rPr lang="en-GB" sz="1600" b="0" i="1" smtClean="0">
                                <a:latin typeface="Cambria Math" panose="02040503050406030204" pitchFamily="18" charset="0"/>
                                <a:cs typeface="Calibri" panose="020F0502020204030204" pitchFamily="34" charset="0"/>
                              </a:rPr>
                              <m:t>𝑖𝑓</m:t>
                            </m:r>
                            <m:r>
                              <a:rPr lang="en-GB" sz="1600" b="0" i="1" smtClean="0">
                                <a:latin typeface="Cambria Math" panose="02040503050406030204" pitchFamily="18" charset="0"/>
                                <a:cs typeface="Calibri" panose="020F0502020204030204" pitchFamily="34" charset="0"/>
                              </a:rPr>
                              <m:t> 0&lt; </m:t>
                            </m:r>
                            <m:sSub>
                              <m:sSubPr>
                                <m:ctrlPr>
                                  <a:rPr lang="en-GB" sz="1600" b="0" i="1" smtClean="0">
                                    <a:latin typeface="Cambria Math" panose="02040503050406030204" pitchFamily="18" charset="0"/>
                                    <a:cs typeface="Calibri" panose="020F0502020204030204" pitchFamily="34" charset="0"/>
                                  </a:rPr>
                                </m:ctrlPr>
                              </m:sSubPr>
                              <m:e>
                                <m:r>
                                  <a:rPr lang="en-GB" sz="1600" b="0" i="1" smtClean="0">
                                    <a:latin typeface="Cambria Math" panose="02040503050406030204" pitchFamily="18" charset="0"/>
                                    <a:cs typeface="Calibri" panose="020F0502020204030204" pitchFamily="34" charset="0"/>
                                  </a:rPr>
                                  <m:t>𝑠</m:t>
                                </m:r>
                              </m:e>
                              <m:sub>
                                <m:r>
                                  <a:rPr lang="en-GB" sz="1600" b="0" i="1" smtClean="0">
                                    <a:latin typeface="Cambria Math" panose="02040503050406030204" pitchFamily="18" charset="0"/>
                                    <a:cs typeface="Calibri" panose="020F0502020204030204" pitchFamily="34" charset="0"/>
                                  </a:rPr>
                                  <m:t>𝑖</m:t>
                                </m:r>
                              </m:sub>
                            </m:sSub>
                            <m:r>
                              <a:rPr lang="en-GB" sz="1600" b="0" i="1" smtClean="0">
                                <a:latin typeface="Cambria Math" panose="02040503050406030204" pitchFamily="18" charset="0"/>
                                <a:cs typeface="Calibri" panose="020F0502020204030204" pitchFamily="34" charset="0"/>
                              </a:rPr>
                              <m:t>&lt;</m:t>
                            </m:r>
                            <m:sSub>
                              <m:sSubPr>
                                <m:ctrlPr>
                                  <a:rPr lang="en-GB" sz="1600" b="0" i="1" smtClean="0">
                                    <a:latin typeface="Cambria Math" panose="02040503050406030204" pitchFamily="18" charset="0"/>
                                    <a:cs typeface="Calibri" panose="020F0502020204030204" pitchFamily="34" charset="0"/>
                                  </a:rPr>
                                </m:ctrlPr>
                              </m:sSubPr>
                              <m:e>
                                <m:r>
                                  <a:rPr lang="en-GB" sz="1600" b="0" i="1" smtClean="0">
                                    <a:latin typeface="Cambria Math" panose="02040503050406030204" pitchFamily="18" charset="0"/>
                                    <a:cs typeface="Calibri" panose="020F0502020204030204" pitchFamily="34" charset="0"/>
                                  </a:rPr>
                                  <m:t>𝑄</m:t>
                                </m:r>
                              </m:e>
                              <m:sub>
                                <m:r>
                                  <a:rPr lang="en-GB" sz="1600" b="0" i="1" smtClean="0">
                                    <a:latin typeface="Cambria Math" panose="02040503050406030204" pitchFamily="18" charset="0"/>
                                    <a:cs typeface="Calibri" panose="020F0502020204030204" pitchFamily="34" charset="0"/>
                                  </a:rPr>
                                  <m:t>1</m:t>
                                </m:r>
                              </m:sub>
                            </m:sSub>
                          </m:e>
                          <m:e>
                            <m:r>
                              <a:rPr lang="en-GB" sz="1600" b="0" i="1" smtClean="0">
                                <a:latin typeface="Cambria Math" panose="02040503050406030204" pitchFamily="18" charset="0"/>
                                <a:cs typeface="Calibri" panose="020F0502020204030204" pitchFamily="34" charset="0"/>
                              </a:rPr>
                              <m:t>0 </m:t>
                            </m:r>
                            <m:r>
                              <a:rPr lang="en-GB" sz="1600" b="0" i="1" smtClean="0">
                                <a:latin typeface="Cambria Math" panose="02040503050406030204" pitchFamily="18" charset="0"/>
                                <a:cs typeface="Calibri" panose="020F0502020204030204" pitchFamily="34" charset="0"/>
                              </a:rPr>
                              <m:t>𝑜𝑡h𝑒𝑟𝑤𝑖𝑠𝑒</m:t>
                            </m:r>
                          </m:e>
                        </m:eqArr>
                      </m:e>
                    </m:d>
                  </m:oMath>
                </a14:m>
                <a:r>
                  <a:rPr lang="en-GB" sz="1600" b="0" dirty="0">
                    <a:latin typeface="Calibri" panose="020F0502020204030204" pitchFamily="34" charset="0"/>
                    <a:cs typeface="Calibri" panose="020F0502020204030204" pitchFamily="34" charset="0"/>
                  </a:rPr>
                  <a:t> </a:t>
                </a:r>
                <a14:m>
                  <m:oMath xmlns:m="http://schemas.openxmlformats.org/officeDocument/2006/math">
                    <m:sSub>
                      <m:sSubPr>
                        <m:ctrlPr>
                          <a:rPr lang="en-GB" sz="1600" i="1">
                            <a:latin typeface="Cambria Math" panose="02040503050406030204" pitchFamily="18" charset="0"/>
                          </a:rPr>
                        </m:ctrlPr>
                      </m:sSubPr>
                      <m:e>
                        <m:r>
                          <a:rPr lang="en-GB" sz="1600" b="0" i="1" smtClean="0">
                            <a:latin typeface="Cambria Math" panose="02040503050406030204" pitchFamily="18" charset="0"/>
                          </a:rPr>
                          <m:t>                    </m:t>
                        </m:r>
                        <m:r>
                          <a:rPr lang="en-GB" sz="1600" i="1">
                            <a:latin typeface="Cambria Math" panose="02040503050406030204" pitchFamily="18" charset="0"/>
                          </a:rPr>
                          <m:t>𝑑</m:t>
                        </m:r>
                      </m:e>
                      <m:sub>
                        <m:r>
                          <a:rPr lang="en-GB" sz="1600" i="1">
                            <a:latin typeface="Cambria Math" panose="02040503050406030204" pitchFamily="18" charset="0"/>
                          </a:rPr>
                          <m:t>2</m:t>
                        </m:r>
                      </m:sub>
                    </m:sSub>
                    <m:r>
                      <a:rPr lang="en-GB" sz="1600" i="1">
                        <a:latin typeface="Cambria Math" panose="02040503050406030204" pitchFamily="18" charset="0"/>
                      </a:rPr>
                      <m:t>= </m:t>
                    </m:r>
                    <m:d>
                      <m:dPr>
                        <m:begChr m:val="{"/>
                        <m:endChr m:val=""/>
                        <m:ctrlPr>
                          <a:rPr lang="en-GB" sz="1600" i="1">
                            <a:latin typeface="Cambria Math" panose="02040503050406030204" pitchFamily="18" charset="0"/>
                          </a:rPr>
                        </m:ctrlPr>
                      </m:dPr>
                      <m:e>
                        <m:eqArr>
                          <m:eqArrPr>
                            <m:ctrlPr>
                              <a:rPr lang="en-GB" sz="1600" i="1">
                                <a:latin typeface="Cambria Math" panose="02040503050406030204" pitchFamily="18" charset="0"/>
                              </a:rPr>
                            </m:ctrlPr>
                          </m:eqArrPr>
                          <m:e>
                            <m:r>
                              <a:rPr lang="en-GB" sz="1600" i="1">
                                <a:latin typeface="Cambria Math" panose="02040503050406030204" pitchFamily="18" charset="0"/>
                              </a:rPr>
                              <m:t>1 </m:t>
                            </m:r>
                            <m:r>
                              <a:rPr lang="en-GB" sz="1600" i="1">
                                <a:latin typeface="Cambria Math" panose="02040503050406030204" pitchFamily="18" charset="0"/>
                              </a:rPr>
                              <m:t>𝑖𝑓</m:t>
                            </m:r>
                            <m:r>
                              <a:rPr lang="en-GB" sz="1600" i="1">
                                <a:latin typeface="Cambria Math" panose="02040503050406030204" pitchFamily="18" charset="0"/>
                              </a:rPr>
                              <m:t> </m:t>
                            </m:r>
                            <m:sSub>
                              <m:sSubPr>
                                <m:ctrlPr>
                                  <a:rPr lang="en-GB" sz="1600" i="1">
                                    <a:latin typeface="Cambria Math" panose="02040503050406030204" pitchFamily="18" charset="0"/>
                                  </a:rPr>
                                </m:ctrlPr>
                              </m:sSubPr>
                              <m:e>
                                <m:r>
                                  <a:rPr lang="en-GB" sz="1600" i="1">
                                    <a:latin typeface="Cambria Math" panose="02040503050406030204" pitchFamily="18" charset="0"/>
                                  </a:rPr>
                                  <m:t>𝑄</m:t>
                                </m:r>
                              </m:e>
                              <m:sub>
                                <m:r>
                                  <a:rPr lang="en-GB" sz="1600" i="1">
                                    <a:latin typeface="Cambria Math" panose="02040503050406030204" pitchFamily="18" charset="0"/>
                                  </a:rPr>
                                  <m:t>1</m:t>
                                </m:r>
                              </m:sub>
                            </m:sSub>
                            <m:r>
                              <a:rPr lang="en-GB" sz="1600" i="1">
                                <a:latin typeface="Cambria Math" panose="02040503050406030204" pitchFamily="18" charset="0"/>
                              </a:rPr>
                              <m:t>&lt; </m:t>
                            </m:r>
                            <m:sSub>
                              <m:sSubPr>
                                <m:ctrlPr>
                                  <a:rPr lang="en-GB" sz="1600" i="1">
                                    <a:latin typeface="Cambria Math" panose="02040503050406030204" pitchFamily="18" charset="0"/>
                                  </a:rPr>
                                </m:ctrlPr>
                              </m:sSubPr>
                              <m:e>
                                <m:r>
                                  <a:rPr lang="en-GB" sz="1600" i="1">
                                    <a:latin typeface="Cambria Math" panose="02040503050406030204" pitchFamily="18" charset="0"/>
                                  </a:rPr>
                                  <m:t>𝑠</m:t>
                                </m:r>
                              </m:e>
                              <m:sub>
                                <m:r>
                                  <a:rPr lang="en-GB" sz="1600" i="1">
                                    <a:latin typeface="Cambria Math" panose="02040503050406030204" pitchFamily="18" charset="0"/>
                                  </a:rPr>
                                  <m:t>𝑖</m:t>
                                </m:r>
                              </m:sub>
                            </m:sSub>
                            <m:r>
                              <a:rPr lang="en-GB" sz="1600" i="1">
                                <a:latin typeface="Cambria Math" panose="02040503050406030204" pitchFamily="18" charset="0"/>
                              </a:rPr>
                              <m:t>&lt;</m:t>
                            </m:r>
                            <m:sSub>
                              <m:sSubPr>
                                <m:ctrlPr>
                                  <a:rPr lang="en-GB" sz="1600" i="1">
                                    <a:latin typeface="Cambria Math" panose="02040503050406030204" pitchFamily="18" charset="0"/>
                                  </a:rPr>
                                </m:ctrlPr>
                              </m:sSubPr>
                              <m:e>
                                <m:r>
                                  <a:rPr lang="en-GB" sz="1600" i="1">
                                    <a:latin typeface="Cambria Math" panose="02040503050406030204" pitchFamily="18" charset="0"/>
                                  </a:rPr>
                                  <m:t>𝑄</m:t>
                                </m:r>
                              </m:e>
                              <m:sub>
                                <m:r>
                                  <a:rPr lang="en-GB" sz="1600" i="1">
                                    <a:latin typeface="Cambria Math" panose="02040503050406030204" pitchFamily="18" charset="0"/>
                                  </a:rPr>
                                  <m:t>2</m:t>
                                </m:r>
                              </m:sub>
                            </m:sSub>
                          </m:e>
                          <m:e>
                            <m:r>
                              <a:rPr lang="en-GB" sz="1600" i="1">
                                <a:latin typeface="Cambria Math" panose="02040503050406030204" pitchFamily="18" charset="0"/>
                              </a:rPr>
                              <m:t>0 </m:t>
                            </m:r>
                            <m:r>
                              <a:rPr lang="en-GB" sz="1600" i="1">
                                <a:latin typeface="Cambria Math" panose="02040503050406030204" pitchFamily="18" charset="0"/>
                              </a:rPr>
                              <m:t>𝑜𝑡h𝑒𝑟𝑤𝑖𝑠𝑒</m:t>
                            </m:r>
                          </m:e>
                        </m:eqArr>
                      </m:e>
                    </m:d>
                  </m:oMath>
                </a14:m>
                <a:r>
                  <a:rPr lang="en-GB" sz="1600" b="0" dirty="0">
                    <a:latin typeface="Calibri" panose="020F0502020204030204" pitchFamily="34" charset="0"/>
                    <a:cs typeface="Calibri" panose="020F0502020204030204" pitchFamily="34" charset="0"/>
                  </a:rPr>
                  <a:t>            </a:t>
                </a:r>
                <a:r>
                  <a:rPr lang="en-GB" sz="1600" dirty="0"/>
                  <a:t> </a:t>
                </a:r>
                <a14:m>
                  <m:oMath xmlns:m="http://schemas.openxmlformats.org/officeDocument/2006/math">
                    <m:sSub>
                      <m:sSubPr>
                        <m:ctrlPr>
                          <a:rPr lang="en-GB" sz="1600" i="1">
                            <a:latin typeface="Cambria Math" panose="02040503050406030204" pitchFamily="18" charset="0"/>
                          </a:rPr>
                        </m:ctrlPr>
                      </m:sSubPr>
                      <m:e>
                        <m:r>
                          <a:rPr lang="en-GB" sz="1600" i="1">
                            <a:latin typeface="Cambria Math" panose="02040503050406030204" pitchFamily="18" charset="0"/>
                          </a:rPr>
                          <m:t>𝑑</m:t>
                        </m:r>
                      </m:e>
                      <m:sub>
                        <m:r>
                          <a:rPr lang="en-GB" sz="1600" i="1">
                            <a:latin typeface="Cambria Math" panose="02040503050406030204" pitchFamily="18" charset="0"/>
                          </a:rPr>
                          <m:t>3</m:t>
                        </m:r>
                      </m:sub>
                    </m:sSub>
                    <m:r>
                      <a:rPr lang="en-GB" sz="1600" i="1">
                        <a:latin typeface="Cambria Math" panose="02040503050406030204" pitchFamily="18" charset="0"/>
                      </a:rPr>
                      <m:t>= </m:t>
                    </m:r>
                    <m:d>
                      <m:dPr>
                        <m:begChr m:val="{"/>
                        <m:endChr m:val=""/>
                        <m:ctrlPr>
                          <a:rPr lang="en-GB" sz="1600" i="1">
                            <a:latin typeface="Cambria Math" panose="02040503050406030204" pitchFamily="18" charset="0"/>
                          </a:rPr>
                        </m:ctrlPr>
                      </m:dPr>
                      <m:e>
                        <m:eqArr>
                          <m:eqArrPr>
                            <m:ctrlPr>
                              <a:rPr lang="en-GB" sz="1600" i="1">
                                <a:latin typeface="Cambria Math" panose="02040503050406030204" pitchFamily="18" charset="0"/>
                              </a:rPr>
                            </m:ctrlPr>
                          </m:eqArrPr>
                          <m:e>
                            <m:r>
                              <a:rPr lang="en-GB" sz="1600" i="1">
                                <a:latin typeface="Cambria Math" panose="02040503050406030204" pitchFamily="18" charset="0"/>
                              </a:rPr>
                              <m:t>1 </m:t>
                            </m:r>
                            <m:r>
                              <a:rPr lang="en-GB" sz="1600" i="1">
                                <a:latin typeface="Cambria Math" panose="02040503050406030204" pitchFamily="18" charset="0"/>
                              </a:rPr>
                              <m:t>𝑖𝑓</m:t>
                            </m:r>
                            <m:r>
                              <a:rPr lang="en-GB" sz="1600" i="1">
                                <a:latin typeface="Cambria Math" panose="02040503050406030204" pitchFamily="18" charset="0"/>
                              </a:rPr>
                              <m:t> </m:t>
                            </m:r>
                            <m:sSub>
                              <m:sSubPr>
                                <m:ctrlPr>
                                  <a:rPr lang="en-GB" sz="1600" i="1">
                                    <a:latin typeface="Cambria Math" panose="02040503050406030204" pitchFamily="18" charset="0"/>
                                  </a:rPr>
                                </m:ctrlPr>
                              </m:sSubPr>
                              <m:e>
                                <m:r>
                                  <a:rPr lang="en-GB" sz="1600" i="1">
                                    <a:latin typeface="Cambria Math" panose="02040503050406030204" pitchFamily="18" charset="0"/>
                                  </a:rPr>
                                  <m:t>𝑄</m:t>
                                </m:r>
                              </m:e>
                              <m:sub>
                                <m:r>
                                  <a:rPr lang="en-GB" sz="1600" i="1">
                                    <a:latin typeface="Cambria Math" panose="02040503050406030204" pitchFamily="18" charset="0"/>
                                  </a:rPr>
                                  <m:t>2</m:t>
                                </m:r>
                              </m:sub>
                            </m:sSub>
                            <m:r>
                              <a:rPr lang="en-GB" sz="1600" i="1">
                                <a:latin typeface="Cambria Math" panose="02040503050406030204" pitchFamily="18" charset="0"/>
                              </a:rPr>
                              <m:t>&lt; </m:t>
                            </m:r>
                            <m:sSub>
                              <m:sSubPr>
                                <m:ctrlPr>
                                  <a:rPr lang="en-GB" sz="1600" i="1">
                                    <a:latin typeface="Cambria Math" panose="02040503050406030204" pitchFamily="18" charset="0"/>
                                  </a:rPr>
                                </m:ctrlPr>
                              </m:sSubPr>
                              <m:e>
                                <m:r>
                                  <a:rPr lang="en-GB" sz="1600" i="1">
                                    <a:latin typeface="Cambria Math" panose="02040503050406030204" pitchFamily="18" charset="0"/>
                                  </a:rPr>
                                  <m:t>𝑠</m:t>
                                </m:r>
                              </m:e>
                              <m:sub>
                                <m:r>
                                  <a:rPr lang="en-GB" sz="1600" i="1">
                                    <a:latin typeface="Cambria Math" panose="02040503050406030204" pitchFamily="18" charset="0"/>
                                  </a:rPr>
                                  <m:t>𝑖</m:t>
                                </m:r>
                              </m:sub>
                            </m:sSub>
                            <m:r>
                              <a:rPr lang="en-GB" sz="1600" i="1">
                                <a:latin typeface="Cambria Math" panose="02040503050406030204" pitchFamily="18" charset="0"/>
                              </a:rPr>
                              <m:t>&lt; </m:t>
                            </m:r>
                            <m:sSub>
                              <m:sSubPr>
                                <m:ctrlPr>
                                  <a:rPr lang="en-GB" sz="1600" i="1">
                                    <a:latin typeface="Cambria Math" panose="02040503050406030204" pitchFamily="18" charset="0"/>
                                  </a:rPr>
                                </m:ctrlPr>
                              </m:sSubPr>
                              <m:e>
                                <m:r>
                                  <a:rPr lang="en-GB" sz="1600" i="1">
                                    <a:latin typeface="Cambria Math" panose="02040503050406030204" pitchFamily="18" charset="0"/>
                                  </a:rPr>
                                  <m:t>𝑄</m:t>
                                </m:r>
                              </m:e>
                              <m:sub>
                                <m:r>
                                  <a:rPr lang="en-GB" sz="1600" i="1">
                                    <a:latin typeface="Cambria Math" panose="02040503050406030204" pitchFamily="18" charset="0"/>
                                  </a:rPr>
                                  <m:t>3</m:t>
                                </m:r>
                              </m:sub>
                            </m:sSub>
                          </m:e>
                          <m:e>
                            <m:r>
                              <a:rPr lang="en-GB" sz="1600" i="1">
                                <a:latin typeface="Cambria Math" panose="02040503050406030204" pitchFamily="18" charset="0"/>
                              </a:rPr>
                              <m:t>0 </m:t>
                            </m:r>
                            <m:r>
                              <a:rPr lang="en-GB" sz="1600" i="1">
                                <a:latin typeface="Cambria Math" panose="02040503050406030204" pitchFamily="18" charset="0"/>
                              </a:rPr>
                              <m:t>𝑜𝑡h𝑒𝑟𝑤𝑖𝑠𝑒</m:t>
                            </m:r>
                          </m:e>
                        </m:eqArr>
                      </m:e>
                    </m:d>
                  </m:oMath>
                </a14:m>
                <a:endParaRPr lang="en-GB" sz="1600" b="0" dirty="0">
                  <a:latin typeface="Calibri" panose="020F0502020204030204" pitchFamily="34" charset="0"/>
                  <a:cs typeface="Calibri" panose="020F0502020204030204" pitchFamily="34" charset="0"/>
                </a:endParaRPr>
              </a:p>
              <a:p>
                <a:endParaRPr lang="en-GB" sz="1600" b="0" dirty="0"/>
              </a:p>
              <a:p>
                <a:r>
                  <a:rPr lang="en-GB" sz="1600" dirty="0"/>
                  <a:t> Replace risk covariate with:    </a:t>
                </a:r>
                <a14:m>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panose="02040503050406030204" pitchFamily="18" charset="0"/>
                          </a:rPr>
                          <m:t>𝑑</m:t>
                        </m:r>
                      </m:e>
                      <m:sub>
                        <m:r>
                          <a:rPr lang="en-GB" sz="1600" b="0" i="1" smtClean="0">
                            <a:latin typeface="Cambria Math" panose="02040503050406030204" pitchFamily="18" charset="0"/>
                          </a:rPr>
                          <m:t>1</m:t>
                        </m:r>
                      </m:sub>
                    </m:sSub>
                    <m:r>
                      <a:rPr lang="en-GB" sz="1600" dirty="0">
                        <a:latin typeface="Cambria Math" panose="02040503050406030204" pitchFamily="18" charset="0"/>
                        <a:ea typeface="Cambria Math" panose="02040503050406030204" pitchFamily="18" charset="0"/>
                      </a:rPr>
                      <m:t>×</m:t>
                    </m:r>
                    <m:r>
                      <a:rPr lang="en-GB" sz="1600" b="0" i="0" dirty="0" smtClean="0">
                        <a:latin typeface="Cambria Math" panose="02040503050406030204" pitchFamily="18" charset="0"/>
                        <a:ea typeface="Cambria Math" panose="02040503050406030204" pitchFamily="18" charset="0"/>
                      </a:rPr>
                      <m:t> </m:t>
                    </m:r>
                    <m:sSub>
                      <m:sSubPr>
                        <m:ctrlPr>
                          <a:rPr lang="en-GB" sz="1600" b="0" i="1" dirty="0" smtClean="0">
                            <a:latin typeface="Cambria Math" panose="02040503050406030204" pitchFamily="18" charset="0"/>
                            <a:ea typeface="Cambria Math" panose="02040503050406030204" pitchFamily="18" charset="0"/>
                          </a:rPr>
                        </m:ctrlPr>
                      </m:sSubPr>
                      <m:e>
                        <m:r>
                          <a:rPr lang="en-GB" sz="1600" b="0" i="1" dirty="0" smtClean="0">
                            <a:latin typeface="Cambria Math" panose="02040503050406030204" pitchFamily="18" charset="0"/>
                            <a:ea typeface="Cambria Math" panose="02040503050406030204" pitchFamily="18" charset="0"/>
                          </a:rPr>
                          <m:t>𝑟𝑖𝑠𝑘</m:t>
                        </m:r>
                      </m:e>
                      <m:sub>
                        <m:r>
                          <a:rPr lang="en-GB" sz="1600" b="0" i="1" dirty="0" smtClean="0">
                            <a:latin typeface="Cambria Math" panose="02040503050406030204" pitchFamily="18" charset="0"/>
                            <a:ea typeface="Cambria Math" panose="02040503050406030204" pitchFamily="18" charset="0"/>
                          </a:rPr>
                          <m:t>𝑖</m:t>
                        </m:r>
                      </m:sub>
                    </m:sSub>
                  </m:oMath>
                </a14:m>
                <a:r>
                  <a:rPr lang="en-GB" sz="1600" dirty="0"/>
                  <a:t> , </a:t>
                </a:r>
                <a14:m>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panose="02040503050406030204" pitchFamily="18" charset="0"/>
                          </a:rPr>
                          <m:t>𝑑</m:t>
                        </m:r>
                      </m:e>
                      <m:sub>
                        <m:r>
                          <a:rPr lang="en-GB" sz="1600" b="0" i="1" smtClean="0">
                            <a:latin typeface="Cambria Math" panose="02040503050406030204" pitchFamily="18" charset="0"/>
                          </a:rPr>
                          <m:t>2</m:t>
                        </m:r>
                      </m:sub>
                    </m:sSub>
                    <m:r>
                      <a:rPr lang="en-GB" sz="1600" i="1">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 </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𝑟𝑖𝑠𝑘</m:t>
                        </m:r>
                      </m:e>
                      <m:sub>
                        <m:r>
                          <a:rPr lang="en-GB" sz="1600" b="0" i="1" smtClean="0">
                            <a:latin typeface="Cambria Math" panose="02040503050406030204" pitchFamily="18" charset="0"/>
                            <a:ea typeface="Cambria Math" panose="02040503050406030204" pitchFamily="18" charset="0"/>
                          </a:rPr>
                          <m:t>𝑖</m:t>
                        </m:r>
                      </m:sub>
                    </m:sSub>
                    <m:r>
                      <a:rPr lang="en-GB" sz="1600" b="0" i="1" smtClean="0">
                        <a:latin typeface="Cambria Math" panose="02040503050406030204" pitchFamily="18" charset="0"/>
                        <a:ea typeface="Cambria Math" panose="02040503050406030204" pitchFamily="18" charset="0"/>
                      </a:rPr>
                      <m:t>,   </m:t>
                    </m:r>
                    <m:sSub>
                      <m:sSubPr>
                        <m:ctrlPr>
                          <a:rPr lang="en-GB" sz="1600" b="0" i="1" smtClean="0">
                            <a:latin typeface="Cambria Math" panose="02040503050406030204" pitchFamily="18" charset="0"/>
                            <a:ea typeface="Cambria Math" panose="02040503050406030204" pitchFamily="18" charset="0"/>
                          </a:rPr>
                        </m:ctrlPr>
                      </m:sSubPr>
                      <m:e>
                        <m:r>
                          <a:rPr lang="en-GB" sz="1600" b="0" i="1" smtClean="0">
                            <a:latin typeface="Cambria Math" panose="02040503050406030204" pitchFamily="18" charset="0"/>
                            <a:ea typeface="Cambria Math" panose="02040503050406030204" pitchFamily="18" charset="0"/>
                          </a:rPr>
                          <m:t>𝑑</m:t>
                        </m:r>
                      </m:e>
                      <m:sub>
                        <m:r>
                          <a:rPr lang="en-GB" sz="1600" b="0" i="1" smtClean="0">
                            <a:latin typeface="Cambria Math" panose="02040503050406030204" pitchFamily="18" charset="0"/>
                            <a:ea typeface="Cambria Math" panose="02040503050406030204" pitchFamily="18" charset="0"/>
                          </a:rPr>
                          <m:t>3</m:t>
                        </m:r>
                      </m:sub>
                    </m:sSub>
                    <m:r>
                      <a:rPr lang="en-GB" sz="1600" b="0" i="1" smtClean="0">
                        <a:latin typeface="Cambria Math" panose="02040503050406030204" pitchFamily="18" charset="0"/>
                        <a:ea typeface="Cambria Math" panose="02040503050406030204" pitchFamily="18" charset="0"/>
                      </a:rPr>
                      <m:t> </m:t>
                    </m:r>
                    <m:r>
                      <a:rPr lang="en-GB" sz="1600" i="1" smtClean="0">
                        <a:latin typeface="Cambria Math" panose="02040503050406030204" pitchFamily="18" charset="0"/>
                      </a:rPr>
                      <m:t>=</m:t>
                    </m:r>
                    <m:sSub>
                      <m:sSubPr>
                        <m:ctrlPr>
                          <a:rPr lang="en-GB" sz="1600" i="1" smtClean="0">
                            <a:latin typeface="Cambria Math" panose="02040503050406030204" pitchFamily="18" charset="0"/>
                          </a:rPr>
                        </m:ctrlPr>
                      </m:sSubPr>
                      <m:e>
                        <m:r>
                          <a:rPr lang="en-GB" sz="1600" b="0" i="1" smtClean="0">
                            <a:latin typeface="Cambria Math" panose="02040503050406030204" pitchFamily="18" charset="0"/>
                          </a:rPr>
                          <m:t>𝑟𝑖𝑠𝑘</m:t>
                        </m:r>
                      </m:e>
                      <m:sub>
                        <m:r>
                          <a:rPr lang="en-GB" sz="1600" b="0" i="1" smtClean="0">
                            <a:latin typeface="Cambria Math" panose="02040503050406030204" pitchFamily="18" charset="0"/>
                          </a:rPr>
                          <m:t>𝑖</m:t>
                        </m:r>
                      </m:sub>
                    </m:sSub>
                  </m:oMath>
                </a14:m>
                <a:endParaRPr lang="en-GB" sz="1600" b="0" dirty="0"/>
              </a:p>
              <a:p>
                <a:endParaRPr lang="en-GB" sz="1600" b="0" dirty="0"/>
              </a:p>
              <a:p>
                <a:endParaRPr lang="en-GB" sz="1600" b="0" dirty="0"/>
              </a:p>
              <a:p>
                <a:endParaRPr lang="en-GB" sz="1600" b="0" dirty="0"/>
              </a:p>
              <a:p>
                <a:endParaRPr lang="en-GB" sz="1600" dirty="0"/>
              </a:p>
            </p:txBody>
          </p:sp>
        </mc:Choice>
        <mc:Fallback xmlns="">
          <p:sp>
            <p:nvSpPr>
              <p:cNvPr id="6" name="TextBox 5"/>
              <p:cNvSpPr txBox="1">
                <a:spLocks noRot="1" noChangeAspect="1" noMove="1" noResize="1" noEditPoints="1" noAdjustHandles="1" noChangeArrowheads="1" noChangeShapeType="1" noTextEdit="1"/>
              </p:cNvSpPr>
              <p:nvPr/>
            </p:nvSpPr>
            <p:spPr>
              <a:xfrm>
                <a:off x="1016508" y="845022"/>
                <a:ext cx="10158984" cy="5514715"/>
              </a:xfrm>
              <a:prstGeom prst="rect">
                <a:avLst/>
              </a:prstGeom>
              <a:blipFill>
                <a:blip r:embed="rId2"/>
                <a:stretch>
                  <a:fillRect l="-360" r="-120"/>
                </a:stretch>
              </a:blipFill>
            </p:spPr>
            <p:txBody>
              <a:bodyPr/>
              <a:lstStyle/>
              <a:p>
                <a:r>
                  <a:rPr lang="en-GB">
                    <a:noFill/>
                  </a:rPr>
                  <a:t> </a:t>
                </a:r>
              </a:p>
            </p:txBody>
          </p:sp>
        </mc:Fallback>
      </mc:AlternateContent>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4431162" y="288812"/>
            <a:ext cx="3231910" cy="461665"/>
          </a:xfrm>
          <a:prstGeom prst="rect">
            <a:avLst/>
          </a:prstGeom>
          <a:noFill/>
        </p:spPr>
        <p:txBody>
          <a:bodyPr wrap="none" rtlCol="0">
            <a:spAutoFit/>
          </a:bodyPr>
          <a:lstStyle/>
          <a:p>
            <a:r>
              <a:rPr lang="en-GB" sz="2400" dirty="0">
                <a:solidFill>
                  <a:srgbClr val="FF0000"/>
                </a:solidFill>
              </a:rPr>
              <a:t>Extensions: Risk attitude</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spTree>
    <p:extLst>
      <p:ext uri="{BB962C8B-B14F-4D97-AF65-F5344CB8AC3E}">
        <p14:creationId xmlns:p14="http://schemas.microsoft.com/office/powerpoint/2010/main" val="2160437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5018048" y="317500"/>
            <a:ext cx="2053254" cy="461665"/>
          </a:xfrm>
          <a:prstGeom prst="rect">
            <a:avLst/>
          </a:prstGeom>
          <a:noFill/>
        </p:spPr>
        <p:txBody>
          <a:bodyPr wrap="none" rtlCol="0">
            <a:spAutoFit/>
          </a:bodyPr>
          <a:lstStyle/>
          <a:p>
            <a:r>
              <a:rPr lang="en-US" sz="2400" dirty="0">
                <a:solidFill>
                  <a:srgbClr val="FF0000"/>
                </a:solidFill>
              </a:rPr>
              <a:t>Some Statistics</a:t>
            </a:r>
            <a:endParaRPr lang="en-GB" sz="2400" dirty="0">
              <a:solidFill>
                <a:srgbClr val="FF0000"/>
              </a:solidFill>
            </a:endParaRP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sp>
        <p:nvSpPr>
          <p:cNvPr id="8" name="TextBox 7">
            <a:extLst>
              <a:ext uri="{FF2B5EF4-FFF2-40B4-BE49-F238E27FC236}">
                <a16:creationId xmlns:a16="http://schemas.microsoft.com/office/drawing/2014/main" id="{4B6CFF30-D2FD-47B7-97CE-81B4DCE6FBE9}"/>
              </a:ext>
            </a:extLst>
          </p:cNvPr>
          <p:cNvSpPr txBox="1"/>
          <p:nvPr/>
        </p:nvSpPr>
        <p:spPr>
          <a:xfrm>
            <a:off x="2020621" y="1301970"/>
            <a:ext cx="8150757" cy="3139321"/>
          </a:xfrm>
          <a:prstGeom prst="rect">
            <a:avLst/>
          </a:prstGeom>
          <a:noFill/>
        </p:spPr>
        <p:txBody>
          <a:bodyPr wrap="none" rtlCol="0">
            <a:spAutoFit/>
          </a:bodyPr>
          <a:lstStyle/>
          <a:p>
            <a:pPr marL="285750" indent="-285750">
              <a:buFont typeface="Arial" panose="020B0604020202020204" pitchFamily="34" charset="0"/>
              <a:buChar char="•"/>
            </a:pPr>
            <a:r>
              <a:rPr lang="en-US" dirty="0"/>
              <a:t>February 2024:  23% of survey respondents found keeping up with domestic </a:t>
            </a:r>
          </a:p>
          <a:p>
            <a:r>
              <a:rPr lang="en-US" dirty="0"/>
              <a:t>     bills and credit card commitments  a “heavy burden” or they had fallen behind by </a:t>
            </a:r>
          </a:p>
          <a:p>
            <a:r>
              <a:rPr lang="en-US" dirty="0"/>
              <a:t>     3 months or more with payments. (Debt Justice 2024).</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Financial Lives Survey: percentage of adults in UK in financial difficulty </a:t>
            </a:r>
          </a:p>
          <a:p>
            <a:r>
              <a:rPr lang="en-US" dirty="0"/>
              <a:t>     rose from 8% in 2017 to 11% in 2023 (FCA 2023).</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 England and Wales number of individual </a:t>
            </a:r>
            <a:r>
              <a:rPr lang="en-US" dirty="0" err="1"/>
              <a:t>insolvences</a:t>
            </a:r>
            <a:r>
              <a:rPr lang="en-US" dirty="0"/>
              <a:t> was 23% higher in </a:t>
            </a:r>
          </a:p>
          <a:p>
            <a:r>
              <a:rPr lang="en-US" dirty="0"/>
              <a:t>     February 2024 than in February 2023  (The Insolvency Service 2024).</a:t>
            </a:r>
            <a:endParaRPr lang="en-GB" dirty="0"/>
          </a:p>
        </p:txBody>
      </p:sp>
    </p:spTree>
    <p:extLst>
      <p:ext uri="{BB962C8B-B14F-4D97-AF65-F5344CB8AC3E}">
        <p14:creationId xmlns:p14="http://schemas.microsoft.com/office/powerpoint/2010/main" val="3194431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96459" y="2097399"/>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1796459" y="165914"/>
            <a:ext cx="7740324" cy="400110"/>
          </a:xfrm>
          <a:prstGeom prst="rect">
            <a:avLst/>
          </a:prstGeom>
          <a:noFill/>
        </p:spPr>
        <p:txBody>
          <a:bodyPr wrap="none" rtlCol="0">
            <a:spAutoFit/>
          </a:bodyPr>
          <a:lstStyle/>
          <a:p>
            <a:r>
              <a:rPr lang="en-GB" sz="2000" dirty="0">
                <a:solidFill>
                  <a:srgbClr val="FF0000"/>
                </a:solidFill>
              </a:rPr>
              <a:t>Overindebtedness models interaction risk attitude with income quartiles</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3095670199"/>
              </p:ext>
            </p:extLst>
          </p:nvPr>
        </p:nvGraphicFramePr>
        <p:xfrm>
          <a:off x="2228604" y="1084725"/>
          <a:ext cx="7014358" cy="4688549"/>
        </p:xfrm>
        <a:graphic>
          <a:graphicData uri="http://schemas.openxmlformats.org/drawingml/2006/table">
            <a:tbl>
              <a:tblPr firstRow="1" firstCol="1">
                <a:tableStyleId>{2D5ABB26-0587-4C30-8999-92F81FD0307C}</a:tableStyleId>
              </a:tblPr>
              <a:tblGrid>
                <a:gridCol w="2774940">
                  <a:extLst>
                    <a:ext uri="{9D8B030D-6E8A-4147-A177-3AD203B41FA5}">
                      <a16:colId xmlns:a16="http://schemas.microsoft.com/office/drawing/2014/main" val="4156564563"/>
                    </a:ext>
                  </a:extLst>
                </a:gridCol>
                <a:gridCol w="1301900">
                  <a:extLst>
                    <a:ext uri="{9D8B030D-6E8A-4147-A177-3AD203B41FA5}">
                      <a16:colId xmlns:a16="http://schemas.microsoft.com/office/drawing/2014/main" val="4211470043"/>
                    </a:ext>
                  </a:extLst>
                </a:gridCol>
                <a:gridCol w="1521257">
                  <a:extLst>
                    <a:ext uri="{9D8B030D-6E8A-4147-A177-3AD203B41FA5}">
                      <a16:colId xmlns:a16="http://schemas.microsoft.com/office/drawing/2014/main" val="864423434"/>
                    </a:ext>
                  </a:extLst>
                </a:gridCol>
                <a:gridCol w="1416261">
                  <a:extLst>
                    <a:ext uri="{9D8B030D-6E8A-4147-A177-3AD203B41FA5}">
                      <a16:colId xmlns:a16="http://schemas.microsoft.com/office/drawing/2014/main" val="964311756"/>
                    </a:ext>
                  </a:extLst>
                </a:gridCol>
              </a:tblGrid>
              <a:tr h="548549">
                <a:tc>
                  <a:txBody>
                    <a:bodyPr/>
                    <a:lstStyle/>
                    <a:p>
                      <a:pPr algn="l">
                        <a:lnSpc>
                          <a:spcPct val="107000"/>
                        </a:lnSpc>
                        <a:spcAft>
                          <a:spcPts val="0"/>
                        </a:spcAft>
                      </a:pPr>
                      <a:r>
                        <a:rPr lang="en-GB" sz="900" dirty="0">
                          <a:effectLst/>
                        </a:rPr>
                        <a:t> Coefficients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900" dirty="0">
                          <a:effectLst/>
                        </a:rPr>
                        <a:t>Repayments are a  heavy or somewhat heavy burden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900" dirty="0">
                          <a:effectLst/>
                        </a:rPr>
                        <a:t>Missed two consecutive payments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900" dirty="0">
                          <a:effectLst/>
                        </a:rPr>
                        <a:t>Debt-service ratio &gt; 30%</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4967501"/>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a:t>
                      </a:r>
                    </a:p>
                  </a:txBody>
                  <a:tcPr marL="52141" marR="52141"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73801430"/>
                  </a:ext>
                </a:extLst>
              </a:tr>
              <a:tr h="180000">
                <a:tc>
                  <a:txBody>
                    <a:bodyPr/>
                    <a:lstStyle/>
                    <a:p>
                      <a:pPr algn="l">
                        <a:lnSpc>
                          <a:spcPct val="107000"/>
                        </a:lnSpc>
                        <a:spcAft>
                          <a:spcPts val="0"/>
                        </a:spcAft>
                      </a:pPr>
                      <a:r>
                        <a:rPr lang="en-GB" sz="900" dirty="0">
                          <a:effectLst/>
                        </a:rPr>
                        <a:t>Time preference rate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0.330**</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0.235*</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0.271**</a:t>
                      </a:r>
                    </a:p>
                  </a:txBody>
                  <a:tcPr marL="52141" marR="52141" marT="0" marB="0"/>
                </a:tc>
                <a:extLst>
                  <a:ext uri="{0D108BD9-81ED-4DB2-BD59-A6C34878D82A}">
                    <a16:rowId xmlns:a16="http://schemas.microsoft.com/office/drawing/2014/main" val="411642422"/>
                  </a:ext>
                </a:extLst>
              </a:tr>
              <a:tr h="180000">
                <a:tc>
                  <a:txBody>
                    <a:bodyPr/>
                    <a:lstStyle/>
                    <a:p>
                      <a:pPr algn="l">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(0.028)</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(0.114)</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(0.036)</a:t>
                      </a:r>
                    </a:p>
                  </a:txBody>
                  <a:tcPr marL="52141" marR="52141" marT="0" marB="0"/>
                </a:tc>
                <a:extLst>
                  <a:ext uri="{0D108BD9-81ED-4DB2-BD59-A6C34878D82A}">
                    <a16:rowId xmlns:a16="http://schemas.microsoft.com/office/drawing/2014/main" val="557597896"/>
                  </a:ext>
                </a:extLst>
              </a:tr>
              <a:tr h="180000">
                <a:tc>
                  <a:txBody>
                    <a:bodyPr/>
                    <a:lstStyle/>
                    <a:p>
                      <a:pPr algn="l">
                        <a:lnSpc>
                          <a:spcPct val="107000"/>
                        </a:lnSpc>
                        <a:spcAft>
                          <a:spcPts val="0"/>
                        </a:spcAft>
                      </a:pPr>
                      <a:r>
                        <a:rPr lang="en-GB" sz="900" dirty="0">
                          <a:effectLst/>
                        </a:rPr>
                        <a:t>First income share quartile x risk attitude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-0.012</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-0.051</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-0.196**</a:t>
                      </a:r>
                    </a:p>
                  </a:txBody>
                  <a:tcPr marL="52141" marR="52141" marT="0" marB="0"/>
                </a:tc>
                <a:extLst>
                  <a:ext uri="{0D108BD9-81ED-4DB2-BD59-A6C34878D82A}">
                    <a16:rowId xmlns:a16="http://schemas.microsoft.com/office/drawing/2014/main" val="3228882470"/>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(0.040)</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(0.153)</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(0.052)</a:t>
                      </a:r>
                    </a:p>
                  </a:txBody>
                  <a:tcPr marL="52141" marR="52141" marT="0" marB="0"/>
                </a:tc>
                <a:extLst>
                  <a:ext uri="{0D108BD9-81ED-4DB2-BD59-A6C34878D82A}">
                    <a16:rowId xmlns:a16="http://schemas.microsoft.com/office/drawing/2014/main" val="835188040"/>
                  </a:ext>
                </a:extLst>
              </a:tr>
              <a:tr h="180000">
                <a:tc>
                  <a:txBody>
                    <a:bodyPr/>
                    <a:lstStyle/>
                    <a:p>
                      <a:pPr algn="l">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Second income share quartile x risk attitude</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0.066*</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-0.195</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-0.115**</a:t>
                      </a:r>
                    </a:p>
                  </a:txBody>
                  <a:tcPr marL="52141" marR="52141" marT="0" marB="0"/>
                </a:tc>
                <a:extLst>
                  <a:ext uri="{0D108BD9-81ED-4DB2-BD59-A6C34878D82A}">
                    <a16:rowId xmlns:a16="http://schemas.microsoft.com/office/drawing/2014/main" val="486556580"/>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(0.033)</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(0.122)</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(0.044)</a:t>
                      </a:r>
                    </a:p>
                  </a:txBody>
                  <a:tcPr marL="52141" marR="52141" marT="0" marB="0"/>
                </a:tc>
                <a:extLst>
                  <a:ext uri="{0D108BD9-81ED-4DB2-BD59-A6C34878D82A}">
                    <a16:rowId xmlns:a16="http://schemas.microsoft.com/office/drawing/2014/main" val="4198238277"/>
                  </a:ext>
                </a:extLst>
              </a:tr>
              <a:tr h="180000">
                <a:tc>
                  <a:txBody>
                    <a:bodyPr/>
                    <a:lstStyle/>
                    <a:p>
                      <a:pPr algn="l">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Third income share quartile x risk attitude</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0.092**</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-0.055</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0.017</a:t>
                      </a:r>
                    </a:p>
                  </a:txBody>
                  <a:tcPr marL="52141" marR="52141" marT="0" marB="0"/>
                </a:tc>
                <a:extLst>
                  <a:ext uri="{0D108BD9-81ED-4DB2-BD59-A6C34878D82A}">
                    <a16:rowId xmlns:a16="http://schemas.microsoft.com/office/drawing/2014/main" val="269566602"/>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(0.033)</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(0.109)</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(0.042)</a:t>
                      </a:r>
                    </a:p>
                  </a:txBody>
                  <a:tcPr marL="52141" marR="52141" marT="0" marB="0"/>
                </a:tc>
                <a:extLst>
                  <a:ext uri="{0D108BD9-81ED-4DB2-BD59-A6C34878D82A}">
                    <a16:rowId xmlns:a16="http://schemas.microsoft.com/office/drawing/2014/main" val="1099322339"/>
                  </a:ext>
                </a:extLst>
              </a:tr>
              <a:tr h="180000">
                <a:tc>
                  <a:txBody>
                    <a:bodyPr/>
                    <a:lstStyle/>
                    <a:p>
                      <a:pPr algn="l">
                        <a:lnSpc>
                          <a:spcPct val="107000"/>
                        </a:lnSpc>
                        <a:spcAft>
                          <a:spcPts val="0"/>
                        </a:spcAft>
                      </a:pPr>
                      <a:r>
                        <a:rPr lang="en-GB" sz="900" dirty="0">
                          <a:effectLst/>
                        </a:rPr>
                        <a:t>FL1: Real interest understanding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-0.046</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-0.118</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0.025</a:t>
                      </a:r>
                    </a:p>
                  </a:txBody>
                  <a:tcPr marL="52141" marR="52141" marT="0" marB="0"/>
                </a:tc>
                <a:extLst>
                  <a:ext uri="{0D108BD9-81ED-4DB2-BD59-A6C34878D82A}">
                    <a16:rowId xmlns:a16="http://schemas.microsoft.com/office/drawing/2014/main" val="4269835997"/>
                  </a:ext>
                </a:extLst>
              </a:tr>
              <a:tr h="180000">
                <a:tc>
                  <a:txBody>
                    <a:bodyPr/>
                    <a:lstStyle/>
                    <a:p>
                      <a:pPr algn="l">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(0.033)</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(0.102)</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(0.044)</a:t>
                      </a:r>
                    </a:p>
                  </a:txBody>
                  <a:tcPr marL="52141" marR="52141" marT="0" marB="0"/>
                </a:tc>
                <a:extLst>
                  <a:ext uri="{0D108BD9-81ED-4DB2-BD59-A6C34878D82A}">
                    <a16:rowId xmlns:a16="http://schemas.microsoft.com/office/drawing/2014/main" val="1412582857"/>
                  </a:ext>
                </a:extLst>
              </a:tr>
              <a:tr h="180000">
                <a:tc>
                  <a:txBody>
                    <a:bodyPr/>
                    <a:lstStyle/>
                    <a:p>
                      <a:pPr algn="l">
                        <a:lnSpc>
                          <a:spcPct val="107000"/>
                        </a:lnSpc>
                        <a:spcAft>
                          <a:spcPts val="0"/>
                        </a:spcAft>
                      </a:pPr>
                      <a:r>
                        <a:rPr lang="en-GB" sz="900" dirty="0">
                          <a:effectLst/>
                        </a:rPr>
                        <a:t>FL2: Bank statement understanding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-0.041</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0.108</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0.069</a:t>
                      </a:r>
                    </a:p>
                  </a:txBody>
                  <a:tcPr marL="52141" marR="52141" marT="0" marB="0"/>
                </a:tc>
                <a:extLst>
                  <a:ext uri="{0D108BD9-81ED-4DB2-BD59-A6C34878D82A}">
                    <a16:rowId xmlns:a16="http://schemas.microsoft.com/office/drawing/2014/main" val="172359431"/>
                  </a:ext>
                </a:extLst>
              </a:tr>
              <a:tr h="180000">
                <a:tc>
                  <a:txBody>
                    <a:bodyPr/>
                    <a:lstStyle/>
                    <a:p>
                      <a:pPr algn="l">
                        <a:lnSpc>
                          <a:spcPct val="107000"/>
                        </a:lnSpc>
                        <a:spcAft>
                          <a:spcPts val="0"/>
                        </a:spcAft>
                      </a:pPr>
                      <a:r>
                        <a:rPr lang="en-GB" sz="900" dirty="0">
                          <a:effectLst/>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(0.039)</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(0.139)</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(0.054)</a:t>
                      </a:r>
                    </a:p>
                  </a:txBody>
                  <a:tcPr marL="52141" marR="52141" marT="0" marB="0"/>
                </a:tc>
                <a:extLst>
                  <a:ext uri="{0D108BD9-81ED-4DB2-BD59-A6C34878D82A}">
                    <a16:rowId xmlns:a16="http://schemas.microsoft.com/office/drawing/2014/main" val="1888662532"/>
                  </a:ext>
                </a:extLst>
              </a:tr>
              <a:tr h="180000">
                <a:tc>
                  <a:txBody>
                    <a:bodyPr/>
                    <a:lstStyle/>
                    <a:p>
                      <a:pPr algn="l">
                        <a:lnSpc>
                          <a:spcPct val="107000"/>
                        </a:lnSpc>
                        <a:spcAft>
                          <a:spcPts val="0"/>
                        </a:spcAft>
                      </a:pPr>
                      <a:r>
                        <a:rPr lang="en-GB" sz="900" dirty="0">
                          <a:effectLst/>
                        </a:rPr>
                        <a:t>FL3: Interest understanding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-0.059</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-0.073</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0.043</a:t>
                      </a:r>
                    </a:p>
                  </a:txBody>
                  <a:tcPr marL="52141" marR="52141" marT="0" marB="0"/>
                </a:tc>
                <a:extLst>
                  <a:ext uri="{0D108BD9-81ED-4DB2-BD59-A6C34878D82A}">
                    <a16:rowId xmlns:a16="http://schemas.microsoft.com/office/drawing/2014/main" val="4249328446"/>
                  </a:ext>
                </a:extLst>
              </a:tr>
              <a:tr h="180000">
                <a:tc>
                  <a:txBody>
                    <a:bodyPr/>
                    <a:lstStyle/>
                    <a:p>
                      <a:pPr algn="l">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(0.037)</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(0.114)</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(0.052)</a:t>
                      </a:r>
                    </a:p>
                  </a:txBody>
                  <a:tcPr marL="52141" marR="52141" marT="0" marB="0"/>
                </a:tc>
                <a:extLst>
                  <a:ext uri="{0D108BD9-81ED-4DB2-BD59-A6C34878D82A}">
                    <a16:rowId xmlns:a16="http://schemas.microsoft.com/office/drawing/2014/main" val="2795452658"/>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629280998"/>
                  </a:ext>
                </a:extLst>
              </a:tr>
              <a:tr h="180000">
                <a:tc>
                  <a:txBody>
                    <a:bodyPr/>
                    <a:lstStyle/>
                    <a:p>
                      <a:pPr algn="l">
                        <a:lnSpc>
                          <a:spcPct val="107000"/>
                        </a:lnSpc>
                        <a:spcAft>
                          <a:spcPts val="0"/>
                        </a:spcAft>
                      </a:pPr>
                      <a:r>
                        <a:rPr lang="en-GB" sz="900" dirty="0">
                          <a:effectLst/>
                        </a:rPr>
                        <a:t>No observations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25,330</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24,210</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25,336</a:t>
                      </a:r>
                    </a:p>
                  </a:txBody>
                  <a:tcPr marL="52141" marR="52141" marT="0" marB="0"/>
                </a:tc>
                <a:extLst>
                  <a:ext uri="{0D108BD9-81ED-4DB2-BD59-A6C34878D82A}">
                    <a16:rowId xmlns:a16="http://schemas.microsoft.com/office/drawing/2014/main" val="1200371927"/>
                  </a:ext>
                </a:extLst>
              </a:tr>
              <a:tr h="180000">
                <a:tc>
                  <a:txBody>
                    <a:bodyPr/>
                    <a:lstStyle/>
                    <a:p>
                      <a:pPr algn="l">
                        <a:lnSpc>
                          <a:spcPct val="107000"/>
                        </a:lnSpc>
                        <a:spcAft>
                          <a:spcPts val="0"/>
                        </a:spcAft>
                      </a:pPr>
                      <a:r>
                        <a:rPr lang="en-GB" sz="900" dirty="0">
                          <a:effectLst/>
                        </a:rPr>
                        <a:t>No selected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17,616</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10,115</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17,088</a:t>
                      </a:r>
                    </a:p>
                  </a:txBody>
                  <a:tcPr marL="52141" marR="52141" marT="0" marB="0"/>
                </a:tc>
                <a:extLst>
                  <a:ext uri="{0D108BD9-81ED-4DB2-BD59-A6C34878D82A}">
                    <a16:rowId xmlns:a16="http://schemas.microsoft.com/office/drawing/2014/main" val="2219923765"/>
                  </a:ext>
                </a:extLst>
              </a:tr>
              <a:tr h="180000">
                <a:tc>
                  <a:txBody>
                    <a:bodyPr/>
                    <a:lstStyle/>
                    <a:p>
                      <a:pPr algn="l">
                        <a:lnSpc>
                          <a:spcPct val="107000"/>
                        </a:lnSpc>
                        <a:spcAft>
                          <a:spcPts val="0"/>
                        </a:spcAft>
                      </a:pPr>
                      <a:r>
                        <a:rPr lang="en-GB" sz="900" dirty="0">
                          <a:effectLst/>
                        </a:rPr>
                        <a:t>No not selected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7,714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14,095</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8,248</a:t>
                      </a:r>
                    </a:p>
                  </a:txBody>
                  <a:tcPr marL="52141" marR="52141" marT="0" marB="0"/>
                </a:tc>
                <a:extLst>
                  <a:ext uri="{0D108BD9-81ED-4DB2-BD59-A6C34878D82A}">
                    <a16:rowId xmlns:a16="http://schemas.microsoft.com/office/drawing/2014/main" val="3664277286"/>
                  </a:ext>
                </a:extLst>
              </a:tr>
              <a:tr h="180000">
                <a:tc>
                  <a:txBody>
                    <a:bodyPr/>
                    <a:lstStyle/>
                    <a:p>
                      <a:pPr algn="l">
                        <a:lnSpc>
                          <a:spcPct val="107000"/>
                        </a:lnSpc>
                        <a:spcAft>
                          <a:spcPts val="0"/>
                        </a:spcAft>
                      </a:pPr>
                      <a:r>
                        <a:rPr lang="en-GB" sz="900" dirty="0">
                          <a:effectLst/>
                        </a:rPr>
                        <a:t>Wald Chi-squared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2,503**</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209**</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686**</a:t>
                      </a:r>
                    </a:p>
                  </a:txBody>
                  <a:tcPr marL="52141" marR="52141" marT="0" marB="0"/>
                </a:tc>
                <a:extLst>
                  <a:ext uri="{0D108BD9-81ED-4DB2-BD59-A6C34878D82A}">
                    <a16:rowId xmlns:a16="http://schemas.microsoft.com/office/drawing/2014/main" val="365591210"/>
                  </a:ext>
                </a:extLst>
              </a:tr>
              <a:tr h="180000">
                <a:tc>
                  <a:txBody>
                    <a:bodyPr/>
                    <a:lstStyle/>
                    <a:p>
                      <a:pPr algn="l">
                        <a:lnSpc>
                          <a:spcPct val="107000"/>
                        </a:lnSpc>
                        <a:spcAft>
                          <a:spcPts val="0"/>
                        </a:spcAft>
                      </a:pPr>
                      <a:r>
                        <a:rPr lang="en-GB" sz="900" dirty="0">
                          <a:effectLst/>
                        </a:rPr>
                        <a:t>Rho (e1,e2)</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0.324**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0.090</a:t>
                      </a:r>
                    </a:p>
                  </a:txBody>
                  <a:tcPr marL="52141" marR="52141" marT="0" marB="0"/>
                </a:tc>
                <a:tc>
                  <a:txBody>
                    <a:bodyPr/>
                    <a:lstStyle/>
                    <a:p>
                      <a:pPr algn="ct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0.238</a:t>
                      </a:r>
                    </a:p>
                  </a:txBody>
                  <a:tcPr marL="52141" marR="52141" marT="0" marB="0"/>
                </a:tc>
                <a:extLst>
                  <a:ext uri="{0D108BD9-81ED-4DB2-BD59-A6C34878D82A}">
                    <a16:rowId xmlns:a16="http://schemas.microsoft.com/office/drawing/2014/main" val="3843917442"/>
                  </a:ext>
                </a:extLst>
              </a:tr>
              <a:tr h="180000">
                <a:tc>
                  <a:txBody>
                    <a:bodyPr/>
                    <a:lstStyle/>
                    <a:p>
                      <a:pPr algn="l">
                        <a:lnSpc>
                          <a:spcPct val="107000"/>
                        </a:lnSpc>
                        <a:spcAft>
                          <a:spcPts val="0"/>
                        </a:spcAft>
                      </a:pPr>
                      <a:r>
                        <a:rPr lang="en-GB" sz="900" dirty="0">
                          <a:effectLst/>
                        </a:rPr>
                        <a:t>Controls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Yes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Yes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900" dirty="0">
                          <a:effectLst/>
                        </a:rPr>
                        <a:t>Yes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933420143"/>
                  </a:ext>
                </a:extLst>
              </a:tr>
              <a:tr h="180000">
                <a:tc>
                  <a:txBody>
                    <a:bodyPr/>
                    <a:lstStyle/>
                    <a:p>
                      <a:pPr algn="l">
                        <a:lnSpc>
                          <a:spcPct val="107000"/>
                        </a:lnSpc>
                        <a:spcAft>
                          <a:spcPts val="0"/>
                        </a:spcAft>
                      </a:pPr>
                      <a:r>
                        <a:rPr lang="en-GB" sz="900" dirty="0">
                          <a:effectLst/>
                        </a:rPr>
                        <a:t>Sample </a:t>
                      </a:r>
                      <a:r>
                        <a:rPr lang="en-GB" sz="900" dirty="0" err="1">
                          <a:effectLst/>
                        </a:rPr>
                        <a:t>seln</a:t>
                      </a:r>
                      <a:r>
                        <a:rPr lang="en-GB" sz="900" dirty="0">
                          <a:effectLst/>
                        </a:rPr>
                        <a:t> equation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900" dirty="0">
                          <a:effectLst/>
                        </a:rPr>
                        <a:t>Yes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900" dirty="0">
                          <a:effectLst/>
                        </a:rPr>
                        <a:t>Yes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900" dirty="0">
                          <a:effectLst/>
                        </a:rPr>
                        <a:t>Yes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8502221"/>
                  </a:ext>
                </a:extLst>
              </a:tr>
            </a:tbl>
          </a:graphicData>
        </a:graphic>
      </p:graphicFrame>
    </p:spTree>
    <p:extLst>
      <p:ext uri="{BB962C8B-B14F-4D97-AF65-F5344CB8AC3E}">
        <p14:creationId xmlns:p14="http://schemas.microsoft.com/office/powerpoint/2010/main" val="15628604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8180015" y="1679593"/>
            <a:ext cx="3647465"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1796459" y="165914"/>
            <a:ext cx="7740324" cy="400110"/>
          </a:xfrm>
          <a:prstGeom prst="rect">
            <a:avLst/>
          </a:prstGeom>
          <a:noFill/>
        </p:spPr>
        <p:txBody>
          <a:bodyPr wrap="none" rtlCol="0">
            <a:spAutoFit/>
          </a:bodyPr>
          <a:lstStyle/>
          <a:p>
            <a:r>
              <a:rPr lang="en-GB" sz="2000" dirty="0">
                <a:solidFill>
                  <a:srgbClr val="FF0000"/>
                </a:solidFill>
              </a:rPr>
              <a:t>Overindebtedness models interaction risk attitude with income quartiles</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701651353"/>
              </p:ext>
            </p:extLst>
          </p:nvPr>
        </p:nvGraphicFramePr>
        <p:xfrm>
          <a:off x="3030583" y="1084725"/>
          <a:ext cx="6212379" cy="1448549"/>
        </p:xfrm>
        <a:graphic>
          <a:graphicData uri="http://schemas.openxmlformats.org/drawingml/2006/table">
            <a:tbl>
              <a:tblPr firstRow="1" firstCol="1">
                <a:tableStyleId>{2D5ABB26-0587-4C30-8999-92F81FD0307C}</a:tableStyleId>
              </a:tblPr>
              <a:tblGrid>
                <a:gridCol w="1972961">
                  <a:extLst>
                    <a:ext uri="{9D8B030D-6E8A-4147-A177-3AD203B41FA5}">
                      <a16:colId xmlns:a16="http://schemas.microsoft.com/office/drawing/2014/main" val="4156564563"/>
                    </a:ext>
                  </a:extLst>
                </a:gridCol>
                <a:gridCol w="1301900">
                  <a:extLst>
                    <a:ext uri="{9D8B030D-6E8A-4147-A177-3AD203B41FA5}">
                      <a16:colId xmlns:a16="http://schemas.microsoft.com/office/drawing/2014/main" val="4211470043"/>
                    </a:ext>
                  </a:extLst>
                </a:gridCol>
                <a:gridCol w="1521257">
                  <a:extLst>
                    <a:ext uri="{9D8B030D-6E8A-4147-A177-3AD203B41FA5}">
                      <a16:colId xmlns:a16="http://schemas.microsoft.com/office/drawing/2014/main" val="864423434"/>
                    </a:ext>
                  </a:extLst>
                </a:gridCol>
                <a:gridCol w="1416261">
                  <a:extLst>
                    <a:ext uri="{9D8B030D-6E8A-4147-A177-3AD203B41FA5}">
                      <a16:colId xmlns:a16="http://schemas.microsoft.com/office/drawing/2014/main" val="964311756"/>
                    </a:ext>
                  </a:extLst>
                </a:gridCol>
              </a:tblGrid>
              <a:tr h="548549">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64967501"/>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4173801430"/>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411642422"/>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557597896"/>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228882470"/>
                  </a:ext>
                </a:extLst>
              </a:tr>
              <a:tr h="180000">
                <a:tc>
                  <a:txBody>
                    <a:bodyPr/>
                    <a:lstStyle/>
                    <a:p>
                      <a:pPr algn="l">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835188040"/>
                  </a:ext>
                </a:extLst>
              </a:tr>
            </a:tbl>
          </a:graphicData>
        </a:graphic>
      </p:graphicFrame>
      <p:cxnSp>
        <p:nvCxnSpPr>
          <p:cNvPr id="18" name="Straight Arrow Connector 17">
            <a:extLst>
              <a:ext uri="{FF2B5EF4-FFF2-40B4-BE49-F238E27FC236}">
                <a16:creationId xmlns:a16="http://schemas.microsoft.com/office/drawing/2014/main" id="{D3761372-81AF-4035-B04A-F1DDB376831A}"/>
              </a:ext>
            </a:extLst>
          </p:cNvPr>
          <p:cNvCxnSpPr>
            <a:cxnSpLocks/>
          </p:cNvCxnSpPr>
          <p:nvPr/>
        </p:nvCxnSpPr>
        <p:spPr>
          <a:xfrm flipV="1">
            <a:off x="2246811" y="1207699"/>
            <a:ext cx="0" cy="194480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19C33654-EF56-4F40-BD88-AED81397AA98}"/>
              </a:ext>
            </a:extLst>
          </p:cNvPr>
          <p:cNvCxnSpPr/>
          <p:nvPr/>
        </p:nvCxnSpPr>
        <p:spPr>
          <a:xfrm>
            <a:off x="2264229" y="3169920"/>
            <a:ext cx="446749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C9F49DD0-C0A3-473A-979E-BE94D66249C5}"/>
              </a:ext>
            </a:extLst>
          </p:cNvPr>
          <p:cNvSpPr txBox="1"/>
          <p:nvPr/>
        </p:nvSpPr>
        <p:spPr>
          <a:xfrm>
            <a:off x="6849826" y="2923465"/>
            <a:ext cx="2149114" cy="369332"/>
          </a:xfrm>
          <a:prstGeom prst="rect">
            <a:avLst/>
          </a:prstGeom>
          <a:noFill/>
        </p:spPr>
        <p:txBody>
          <a:bodyPr wrap="none" rtlCol="0">
            <a:spAutoFit/>
          </a:bodyPr>
          <a:lstStyle/>
          <a:p>
            <a:r>
              <a:rPr lang="en-GB" dirty="0"/>
              <a:t>Relative risk aversion</a:t>
            </a:r>
          </a:p>
        </p:txBody>
      </p:sp>
      <p:sp>
        <p:nvSpPr>
          <p:cNvPr id="23" name="TextBox 22">
            <a:extLst>
              <a:ext uri="{FF2B5EF4-FFF2-40B4-BE49-F238E27FC236}">
                <a16:creationId xmlns:a16="http://schemas.microsoft.com/office/drawing/2014/main" id="{483CE009-7423-40F2-BCAF-A852D8256D47}"/>
              </a:ext>
            </a:extLst>
          </p:cNvPr>
          <p:cNvSpPr txBox="1"/>
          <p:nvPr/>
        </p:nvSpPr>
        <p:spPr>
          <a:xfrm>
            <a:off x="559765" y="903854"/>
            <a:ext cx="2002792" cy="369332"/>
          </a:xfrm>
          <a:prstGeom prst="rect">
            <a:avLst/>
          </a:prstGeom>
          <a:noFill/>
        </p:spPr>
        <p:txBody>
          <a:bodyPr wrap="none" rtlCol="0">
            <a:spAutoFit/>
          </a:bodyPr>
          <a:lstStyle/>
          <a:p>
            <a:r>
              <a:rPr lang="en-GB" dirty="0"/>
              <a:t>Pr (</a:t>
            </a:r>
            <a:r>
              <a:rPr lang="en-GB" dirty="0" err="1"/>
              <a:t>repayts</a:t>
            </a:r>
            <a:r>
              <a:rPr lang="en-GB" dirty="0"/>
              <a:t> burden)</a:t>
            </a:r>
          </a:p>
        </p:txBody>
      </p:sp>
      <p:sp>
        <p:nvSpPr>
          <p:cNvPr id="24" name="TextBox 23">
            <a:extLst>
              <a:ext uri="{FF2B5EF4-FFF2-40B4-BE49-F238E27FC236}">
                <a16:creationId xmlns:a16="http://schemas.microsoft.com/office/drawing/2014/main" id="{E10DA376-6C1E-4258-96EA-54A5518AD766}"/>
              </a:ext>
            </a:extLst>
          </p:cNvPr>
          <p:cNvSpPr txBox="1"/>
          <p:nvPr/>
        </p:nvSpPr>
        <p:spPr>
          <a:xfrm>
            <a:off x="2246811" y="3193250"/>
            <a:ext cx="4805226" cy="369332"/>
          </a:xfrm>
          <a:prstGeom prst="rect">
            <a:avLst/>
          </a:prstGeom>
          <a:noFill/>
        </p:spPr>
        <p:txBody>
          <a:bodyPr wrap="none" rtlCol="0">
            <a:spAutoFit/>
          </a:bodyPr>
          <a:lstStyle/>
          <a:p>
            <a:r>
              <a:rPr lang="en-GB" dirty="0"/>
              <a:t>Low                                                                        High</a:t>
            </a:r>
          </a:p>
        </p:txBody>
      </p:sp>
      <p:sp>
        <p:nvSpPr>
          <p:cNvPr id="30" name="TextBox 29">
            <a:extLst>
              <a:ext uri="{FF2B5EF4-FFF2-40B4-BE49-F238E27FC236}">
                <a16:creationId xmlns:a16="http://schemas.microsoft.com/office/drawing/2014/main" id="{F2D58257-D0A7-471E-8C88-6EBF742C04E9}"/>
              </a:ext>
            </a:extLst>
          </p:cNvPr>
          <p:cNvSpPr txBox="1"/>
          <p:nvPr/>
        </p:nvSpPr>
        <p:spPr>
          <a:xfrm>
            <a:off x="8118078" y="1530863"/>
            <a:ext cx="2348400" cy="369332"/>
          </a:xfrm>
          <a:prstGeom prst="rect">
            <a:avLst/>
          </a:prstGeom>
          <a:noFill/>
        </p:spPr>
        <p:txBody>
          <a:bodyPr wrap="none" rtlCol="0">
            <a:spAutoFit/>
          </a:bodyPr>
          <a:lstStyle/>
          <a:p>
            <a:r>
              <a:rPr lang="en-GB" dirty="0"/>
              <a:t>Non-linear relationship</a:t>
            </a:r>
          </a:p>
        </p:txBody>
      </p:sp>
      <p:cxnSp>
        <p:nvCxnSpPr>
          <p:cNvPr id="32" name="Straight Arrow Connector 31">
            <a:extLst>
              <a:ext uri="{FF2B5EF4-FFF2-40B4-BE49-F238E27FC236}">
                <a16:creationId xmlns:a16="http://schemas.microsoft.com/office/drawing/2014/main" id="{F204C08F-509F-4C71-9EFB-AB293CF05592}"/>
              </a:ext>
            </a:extLst>
          </p:cNvPr>
          <p:cNvCxnSpPr/>
          <p:nvPr/>
        </p:nvCxnSpPr>
        <p:spPr>
          <a:xfrm flipV="1">
            <a:off x="2246811" y="4111750"/>
            <a:ext cx="0" cy="160107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835EB575-C4A3-45C5-82D9-159E8432F1F4}"/>
              </a:ext>
            </a:extLst>
          </p:cNvPr>
          <p:cNvCxnSpPr/>
          <p:nvPr/>
        </p:nvCxnSpPr>
        <p:spPr>
          <a:xfrm>
            <a:off x="2246811" y="5712823"/>
            <a:ext cx="440653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1" name="TextBox 40">
            <a:extLst>
              <a:ext uri="{FF2B5EF4-FFF2-40B4-BE49-F238E27FC236}">
                <a16:creationId xmlns:a16="http://schemas.microsoft.com/office/drawing/2014/main" id="{ABBADFC1-03DD-45D1-9EF0-B8619F0466D8}"/>
              </a:ext>
            </a:extLst>
          </p:cNvPr>
          <p:cNvSpPr txBox="1"/>
          <p:nvPr/>
        </p:nvSpPr>
        <p:spPr>
          <a:xfrm>
            <a:off x="8247017" y="4682194"/>
            <a:ext cx="2576090" cy="369332"/>
          </a:xfrm>
          <a:prstGeom prst="rect">
            <a:avLst/>
          </a:prstGeom>
          <a:noFill/>
        </p:spPr>
        <p:txBody>
          <a:bodyPr wrap="none" rtlCol="0">
            <a:spAutoFit/>
          </a:bodyPr>
          <a:lstStyle/>
          <a:p>
            <a:r>
              <a:rPr lang="en-GB" dirty="0"/>
              <a:t>Increase from low to high</a:t>
            </a:r>
          </a:p>
        </p:txBody>
      </p:sp>
      <p:sp>
        <p:nvSpPr>
          <p:cNvPr id="42" name="TextBox 41">
            <a:extLst>
              <a:ext uri="{FF2B5EF4-FFF2-40B4-BE49-F238E27FC236}">
                <a16:creationId xmlns:a16="http://schemas.microsoft.com/office/drawing/2014/main" id="{546FB49A-11CE-489C-B9B6-6AA8F76BA110}"/>
              </a:ext>
            </a:extLst>
          </p:cNvPr>
          <p:cNvSpPr txBox="1"/>
          <p:nvPr/>
        </p:nvSpPr>
        <p:spPr>
          <a:xfrm>
            <a:off x="670095" y="4222558"/>
            <a:ext cx="1465466" cy="369332"/>
          </a:xfrm>
          <a:prstGeom prst="rect">
            <a:avLst/>
          </a:prstGeom>
          <a:noFill/>
        </p:spPr>
        <p:txBody>
          <a:bodyPr wrap="none" rtlCol="0">
            <a:spAutoFit/>
          </a:bodyPr>
          <a:lstStyle/>
          <a:p>
            <a:r>
              <a:rPr lang="en-GB" dirty="0"/>
              <a:t>Pr (DSR&gt;30%)</a:t>
            </a:r>
          </a:p>
        </p:txBody>
      </p:sp>
      <p:sp>
        <p:nvSpPr>
          <p:cNvPr id="43" name="TextBox 42">
            <a:extLst>
              <a:ext uri="{FF2B5EF4-FFF2-40B4-BE49-F238E27FC236}">
                <a16:creationId xmlns:a16="http://schemas.microsoft.com/office/drawing/2014/main" id="{9C0DAAD5-E045-4396-BBCC-69C04B02402E}"/>
              </a:ext>
            </a:extLst>
          </p:cNvPr>
          <p:cNvSpPr txBox="1"/>
          <p:nvPr/>
        </p:nvSpPr>
        <p:spPr>
          <a:xfrm>
            <a:off x="2246811" y="5720645"/>
            <a:ext cx="4752327" cy="369332"/>
          </a:xfrm>
          <a:prstGeom prst="rect">
            <a:avLst/>
          </a:prstGeom>
          <a:noFill/>
        </p:spPr>
        <p:txBody>
          <a:bodyPr wrap="none" rtlCol="0">
            <a:spAutoFit/>
          </a:bodyPr>
          <a:lstStyle/>
          <a:p>
            <a:r>
              <a:rPr lang="en-GB" dirty="0"/>
              <a:t>Low                                                                       High</a:t>
            </a:r>
          </a:p>
        </p:txBody>
      </p:sp>
      <p:sp>
        <p:nvSpPr>
          <p:cNvPr id="45" name="TextBox 44">
            <a:extLst>
              <a:ext uri="{FF2B5EF4-FFF2-40B4-BE49-F238E27FC236}">
                <a16:creationId xmlns:a16="http://schemas.microsoft.com/office/drawing/2014/main" id="{EDB49BB4-0AFC-4FE5-BE1C-50D8E9FBDB3F}"/>
              </a:ext>
            </a:extLst>
          </p:cNvPr>
          <p:cNvSpPr txBox="1"/>
          <p:nvPr/>
        </p:nvSpPr>
        <p:spPr>
          <a:xfrm>
            <a:off x="6653349" y="5386695"/>
            <a:ext cx="6096000" cy="369332"/>
          </a:xfrm>
          <a:prstGeom prst="rect">
            <a:avLst/>
          </a:prstGeom>
          <a:noFill/>
        </p:spPr>
        <p:txBody>
          <a:bodyPr wrap="square">
            <a:spAutoFit/>
          </a:bodyPr>
          <a:lstStyle/>
          <a:p>
            <a:r>
              <a:rPr lang="en-GB" dirty="0"/>
              <a:t>Relative risk aversion</a:t>
            </a:r>
          </a:p>
        </p:txBody>
      </p:sp>
      <p:sp>
        <p:nvSpPr>
          <p:cNvPr id="19" name="TextBox 18">
            <a:extLst>
              <a:ext uri="{FF2B5EF4-FFF2-40B4-BE49-F238E27FC236}">
                <a16:creationId xmlns:a16="http://schemas.microsoft.com/office/drawing/2014/main" id="{AD00FAAA-C5FF-40AD-A755-C06A52013B21}"/>
              </a:ext>
            </a:extLst>
          </p:cNvPr>
          <p:cNvSpPr txBox="1"/>
          <p:nvPr/>
        </p:nvSpPr>
        <p:spPr>
          <a:xfrm>
            <a:off x="2533919" y="2689026"/>
            <a:ext cx="309068" cy="369332"/>
          </a:xfrm>
          <a:prstGeom prst="rect">
            <a:avLst/>
          </a:prstGeom>
          <a:noFill/>
        </p:spPr>
        <p:txBody>
          <a:bodyPr wrap="square" rtlCol="0">
            <a:spAutoFit/>
          </a:bodyPr>
          <a:lstStyle/>
          <a:p>
            <a:r>
              <a:rPr lang="en-US" dirty="0">
                <a:solidFill>
                  <a:srgbClr val="FF0000"/>
                </a:solidFill>
              </a:rPr>
              <a:t>x</a:t>
            </a:r>
            <a:endParaRPr lang="en-GB" dirty="0">
              <a:solidFill>
                <a:srgbClr val="FF0000"/>
              </a:solidFill>
            </a:endParaRPr>
          </a:p>
        </p:txBody>
      </p:sp>
      <p:sp>
        <p:nvSpPr>
          <p:cNvPr id="20" name="TextBox 19">
            <a:extLst>
              <a:ext uri="{FF2B5EF4-FFF2-40B4-BE49-F238E27FC236}">
                <a16:creationId xmlns:a16="http://schemas.microsoft.com/office/drawing/2014/main" id="{AD51F5CC-D609-4A61-BCB0-432746A71BD0}"/>
              </a:ext>
            </a:extLst>
          </p:cNvPr>
          <p:cNvSpPr txBox="1"/>
          <p:nvPr/>
        </p:nvSpPr>
        <p:spPr>
          <a:xfrm>
            <a:off x="3796387" y="2240122"/>
            <a:ext cx="308135" cy="369332"/>
          </a:xfrm>
          <a:prstGeom prst="rect">
            <a:avLst/>
          </a:prstGeom>
          <a:noFill/>
        </p:spPr>
        <p:txBody>
          <a:bodyPr wrap="square" rtlCol="0">
            <a:spAutoFit/>
          </a:bodyPr>
          <a:lstStyle/>
          <a:p>
            <a:r>
              <a:rPr lang="en-US" dirty="0">
                <a:solidFill>
                  <a:srgbClr val="FF0000"/>
                </a:solidFill>
              </a:rPr>
              <a:t>x</a:t>
            </a:r>
            <a:endParaRPr lang="en-GB" dirty="0">
              <a:solidFill>
                <a:srgbClr val="FF0000"/>
              </a:solidFill>
            </a:endParaRPr>
          </a:p>
        </p:txBody>
      </p:sp>
      <p:sp>
        <p:nvSpPr>
          <p:cNvPr id="25" name="TextBox 24">
            <a:extLst>
              <a:ext uri="{FF2B5EF4-FFF2-40B4-BE49-F238E27FC236}">
                <a16:creationId xmlns:a16="http://schemas.microsoft.com/office/drawing/2014/main" id="{693EFD3C-BA38-442D-AEF1-69B462BEE487}"/>
              </a:ext>
            </a:extLst>
          </p:cNvPr>
          <p:cNvSpPr txBox="1"/>
          <p:nvPr/>
        </p:nvSpPr>
        <p:spPr>
          <a:xfrm>
            <a:off x="5112128" y="1891437"/>
            <a:ext cx="308135" cy="369332"/>
          </a:xfrm>
          <a:prstGeom prst="rect">
            <a:avLst/>
          </a:prstGeom>
          <a:noFill/>
        </p:spPr>
        <p:txBody>
          <a:bodyPr wrap="square" rtlCol="0">
            <a:spAutoFit/>
          </a:bodyPr>
          <a:lstStyle/>
          <a:p>
            <a:r>
              <a:rPr lang="en-US" dirty="0">
                <a:solidFill>
                  <a:srgbClr val="FF0000"/>
                </a:solidFill>
              </a:rPr>
              <a:t>x</a:t>
            </a:r>
            <a:endParaRPr lang="en-GB" dirty="0">
              <a:solidFill>
                <a:srgbClr val="FF0000"/>
              </a:solidFill>
            </a:endParaRPr>
          </a:p>
        </p:txBody>
      </p:sp>
      <p:sp>
        <p:nvSpPr>
          <p:cNvPr id="31" name="TextBox 30">
            <a:extLst>
              <a:ext uri="{FF2B5EF4-FFF2-40B4-BE49-F238E27FC236}">
                <a16:creationId xmlns:a16="http://schemas.microsoft.com/office/drawing/2014/main" id="{8BA92DB7-16E5-4108-A9DE-E4F6F6CE96C2}"/>
              </a:ext>
            </a:extLst>
          </p:cNvPr>
          <p:cNvSpPr txBox="1"/>
          <p:nvPr/>
        </p:nvSpPr>
        <p:spPr>
          <a:xfrm>
            <a:off x="6170852" y="2774274"/>
            <a:ext cx="284052" cy="369332"/>
          </a:xfrm>
          <a:prstGeom prst="rect">
            <a:avLst/>
          </a:prstGeom>
          <a:noFill/>
        </p:spPr>
        <p:txBody>
          <a:bodyPr wrap="none" rtlCol="0">
            <a:spAutoFit/>
          </a:bodyPr>
          <a:lstStyle/>
          <a:p>
            <a:r>
              <a:rPr lang="en-US" dirty="0">
                <a:solidFill>
                  <a:srgbClr val="FF0000"/>
                </a:solidFill>
              </a:rPr>
              <a:t>x</a:t>
            </a:r>
            <a:endParaRPr lang="en-GB" dirty="0">
              <a:solidFill>
                <a:srgbClr val="FF0000"/>
              </a:solidFill>
            </a:endParaRPr>
          </a:p>
        </p:txBody>
      </p:sp>
      <p:sp>
        <p:nvSpPr>
          <p:cNvPr id="33" name="TextBox 32">
            <a:extLst>
              <a:ext uri="{FF2B5EF4-FFF2-40B4-BE49-F238E27FC236}">
                <a16:creationId xmlns:a16="http://schemas.microsoft.com/office/drawing/2014/main" id="{F7AE2593-A1BE-4C92-99ED-03BE21B1FB89}"/>
              </a:ext>
            </a:extLst>
          </p:cNvPr>
          <p:cNvSpPr txBox="1"/>
          <p:nvPr/>
        </p:nvSpPr>
        <p:spPr>
          <a:xfrm>
            <a:off x="2420531" y="5222991"/>
            <a:ext cx="284052" cy="369332"/>
          </a:xfrm>
          <a:prstGeom prst="rect">
            <a:avLst/>
          </a:prstGeom>
          <a:noFill/>
        </p:spPr>
        <p:txBody>
          <a:bodyPr wrap="none" rtlCol="0">
            <a:spAutoFit/>
          </a:bodyPr>
          <a:lstStyle/>
          <a:p>
            <a:r>
              <a:rPr lang="en-US" dirty="0">
                <a:solidFill>
                  <a:srgbClr val="0000FF"/>
                </a:solidFill>
              </a:rPr>
              <a:t>x</a:t>
            </a:r>
            <a:endParaRPr lang="en-GB" dirty="0">
              <a:solidFill>
                <a:srgbClr val="0000FF"/>
              </a:solidFill>
            </a:endParaRPr>
          </a:p>
        </p:txBody>
      </p:sp>
      <p:sp>
        <p:nvSpPr>
          <p:cNvPr id="34" name="TextBox 33">
            <a:extLst>
              <a:ext uri="{FF2B5EF4-FFF2-40B4-BE49-F238E27FC236}">
                <a16:creationId xmlns:a16="http://schemas.microsoft.com/office/drawing/2014/main" id="{7FE31B20-5039-40A8-A9C8-CFE7048E5804}"/>
              </a:ext>
            </a:extLst>
          </p:cNvPr>
          <p:cNvSpPr txBox="1"/>
          <p:nvPr/>
        </p:nvSpPr>
        <p:spPr>
          <a:xfrm>
            <a:off x="3689424" y="4470307"/>
            <a:ext cx="284052" cy="369332"/>
          </a:xfrm>
          <a:prstGeom prst="rect">
            <a:avLst/>
          </a:prstGeom>
          <a:noFill/>
        </p:spPr>
        <p:txBody>
          <a:bodyPr wrap="none" rtlCol="0">
            <a:spAutoFit/>
          </a:bodyPr>
          <a:lstStyle/>
          <a:p>
            <a:r>
              <a:rPr lang="en-US" dirty="0">
                <a:solidFill>
                  <a:srgbClr val="0000FF"/>
                </a:solidFill>
              </a:rPr>
              <a:t>x</a:t>
            </a:r>
            <a:endParaRPr lang="en-GB" dirty="0">
              <a:solidFill>
                <a:srgbClr val="0000FF"/>
              </a:solidFill>
            </a:endParaRPr>
          </a:p>
        </p:txBody>
      </p:sp>
      <p:sp>
        <p:nvSpPr>
          <p:cNvPr id="35" name="TextBox 34">
            <a:extLst>
              <a:ext uri="{FF2B5EF4-FFF2-40B4-BE49-F238E27FC236}">
                <a16:creationId xmlns:a16="http://schemas.microsoft.com/office/drawing/2014/main" id="{E7FF9189-6C88-4649-8C7B-9EA9AECF2E19}"/>
              </a:ext>
            </a:extLst>
          </p:cNvPr>
          <p:cNvSpPr txBox="1"/>
          <p:nvPr/>
        </p:nvSpPr>
        <p:spPr>
          <a:xfrm>
            <a:off x="5100343" y="4147992"/>
            <a:ext cx="284052" cy="369332"/>
          </a:xfrm>
          <a:prstGeom prst="rect">
            <a:avLst/>
          </a:prstGeom>
          <a:noFill/>
        </p:spPr>
        <p:txBody>
          <a:bodyPr wrap="none" rtlCol="0">
            <a:spAutoFit/>
          </a:bodyPr>
          <a:lstStyle/>
          <a:p>
            <a:r>
              <a:rPr lang="en-US" dirty="0">
                <a:solidFill>
                  <a:srgbClr val="0000FF"/>
                </a:solidFill>
              </a:rPr>
              <a:t>x</a:t>
            </a:r>
            <a:endParaRPr lang="en-GB" dirty="0">
              <a:solidFill>
                <a:srgbClr val="0000FF"/>
              </a:solidFill>
            </a:endParaRPr>
          </a:p>
        </p:txBody>
      </p:sp>
      <p:sp>
        <p:nvSpPr>
          <p:cNvPr id="44" name="TextBox 43">
            <a:extLst>
              <a:ext uri="{FF2B5EF4-FFF2-40B4-BE49-F238E27FC236}">
                <a16:creationId xmlns:a16="http://schemas.microsoft.com/office/drawing/2014/main" id="{80C18D9B-846C-4ABA-906F-36780E45652A}"/>
              </a:ext>
            </a:extLst>
          </p:cNvPr>
          <p:cNvSpPr txBox="1"/>
          <p:nvPr/>
        </p:nvSpPr>
        <p:spPr>
          <a:xfrm>
            <a:off x="6170852" y="4111750"/>
            <a:ext cx="284052" cy="369332"/>
          </a:xfrm>
          <a:prstGeom prst="rect">
            <a:avLst/>
          </a:prstGeom>
          <a:noFill/>
        </p:spPr>
        <p:txBody>
          <a:bodyPr wrap="none" rtlCol="0">
            <a:spAutoFit/>
          </a:bodyPr>
          <a:lstStyle/>
          <a:p>
            <a:r>
              <a:rPr lang="en-US" dirty="0">
                <a:solidFill>
                  <a:srgbClr val="0000FF"/>
                </a:solidFill>
              </a:rPr>
              <a:t>x</a:t>
            </a:r>
            <a:endParaRPr lang="en-GB" dirty="0">
              <a:solidFill>
                <a:srgbClr val="0000FF"/>
              </a:solidFill>
            </a:endParaRPr>
          </a:p>
        </p:txBody>
      </p:sp>
    </p:spTree>
    <p:extLst>
      <p:ext uri="{BB962C8B-B14F-4D97-AF65-F5344CB8AC3E}">
        <p14:creationId xmlns:p14="http://schemas.microsoft.com/office/powerpoint/2010/main" val="154772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96459" y="2097399"/>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2454883" y="165914"/>
            <a:ext cx="6881820" cy="369332"/>
          </a:xfrm>
          <a:prstGeom prst="rect">
            <a:avLst/>
          </a:prstGeom>
          <a:noFill/>
        </p:spPr>
        <p:txBody>
          <a:bodyPr wrap="none" rtlCol="0">
            <a:spAutoFit/>
          </a:bodyPr>
          <a:lstStyle/>
          <a:p>
            <a:pPr algn="ctr"/>
            <a:r>
              <a:rPr lang="en-GB" dirty="0">
                <a:solidFill>
                  <a:srgbClr val="FF0000"/>
                </a:solidFill>
              </a:rPr>
              <a:t>Overindebtedness and degree of financial knowledge (burden indicator)</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sp>
        <p:nvSpPr>
          <p:cNvPr id="16" name="TextBox 15">
            <a:extLst>
              <a:ext uri="{FF2B5EF4-FFF2-40B4-BE49-F238E27FC236}">
                <a16:creationId xmlns:a16="http://schemas.microsoft.com/office/drawing/2014/main" id="{30A1179C-0E5C-411E-8DE5-A4EE4EE83575}"/>
              </a:ext>
            </a:extLst>
          </p:cNvPr>
          <p:cNvSpPr txBox="1"/>
          <p:nvPr/>
        </p:nvSpPr>
        <p:spPr>
          <a:xfrm>
            <a:off x="670095" y="960305"/>
            <a:ext cx="12252458" cy="5478423"/>
          </a:xfrm>
          <a:prstGeom prst="rect">
            <a:avLst/>
          </a:prstGeom>
          <a:noFill/>
        </p:spPr>
        <p:txBody>
          <a:bodyPr wrap="square" rtlCol="0">
            <a:spAutoFit/>
          </a:bodyPr>
          <a:lstStyle/>
          <a:p>
            <a:r>
              <a:rPr lang="en-GB" sz="1400" dirty="0">
                <a:solidFill>
                  <a:srgbClr val="FF0000"/>
                </a:solidFill>
              </a:rPr>
              <a:t>Are there systematic effects of giving the wrong answers to the financial literacy questions, in particular directions?</a:t>
            </a:r>
          </a:p>
          <a:p>
            <a:endParaRPr lang="en-GB" sz="1400" dirty="0"/>
          </a:p>
          <a:p>
            <a:pPr marL="342900" indent="-342900">
              <a:buAutoNum type="arabicParenR"/>
            </a:pPr>
            <a:r>
              <a:rPr lang="en-GB" sz="1400" dirty="0">
                <a:solidFill>
                  <a:srgbClr val="0000FF"/>
                </a:solidFill>
              </a:rPr>
              <a:t>Low level of knowledge</a:t>
            </a:r>
          </a:p>
          <a:p>
            <a:r>
              <a:rPr lang="en-GB" sz="1400" dirty="0"/>
              <a:t> Inflation question 			Bank statement 			Interest rate: </a:t>
            </a:r>
          </a:p>
          <a:p>
            <a:endParaRPr lang="en-GB" sz="1400" dirty="0"/>
          </a:p>
          <a:p>
            <a:r>
              <a:rPr lang="en-GB" sz="1400" dirty="0"/>
              <a:t>DI1 = 1 if response was “more”; 0 otherwise	DB1=1 if overestimate; 0 otherwise	 	DR1=1 if overestimate; 0 otherwise</a:t>
            </a:r>
          </a:p>
          <a:p>
            <a:r>
              <a:rPr lang="en-GB" sz="1400" dirty="0"/>
              <a:t>DI2 = 1 if response was “same”; 0 otherwise 	DB2=1 if correct answer; 0 otherwise 		DR2=1 if correct answer; 0 otherwise </a:t>
            </a:r>
          </a:p>
          <a:p>
            <a:r>
              <a:rPr lang="en-GB" sz="1400" dirty="0"/>
              <a:t>DI3 = 1 if response was “less”; 0 otherwise 	DB3=1 if underestimate; 0 otherwise 		DR3=1 if underestimate; 0 otherwise</a:t>
            </a:r>
          </a:p>
          <a:p>
            <a:r>
              <a:rPr lang="en-GB" sz="1400" dirty="0"/>
              <a:t>DI4 = 1 if “don’t know or refusal”; 0 otherwise 	DB4=1 if don’t know or refusal; 0 otherwise	DR4=1 if don’t know or refusal; 0 otherwise</a:t>
            </a:r>
          </a:p>
          <a:p>
            <a:endParaRPr lang="en-GB" sz="1400" dirty="0"/>
          </a:p>
          <a:p>
            <a:pPr marL="285750" indent="-285750">
              <a:buFont typeface="Arial" panose="020B0604020202020204" pitchFamily="34" charset="0"/>
              <a:buChar char="•"/>
            </a:pPr>
            <a:r>
              <a:rPr lang="en-GB" sz="1400" dirty="0"/>
              <a:t>Estimate three probit equations, each with controls plus one set of dummies</a:t>
            </a:r>
          </a:p>
          <a:p>
            <a:endParaRPr lang="en-GB" sz="1400" dirty="0"/>
          </a:p>
          <a:p>
            <a:r>
              <a:rPr lang="en-GB" sz="1400" dirty="0"/>
              <a:t>2) </a:t>
            </a:r>
            <a:r>
              <a:rPr lang="en-GB" sz="1400" dirty="0">
                <a:solidFill>
                  <a:srgbClr val="0000FF"/>
                </a:solidFill>
              </a:rPr>
              <a:t>Good level of knowledge</a:t>
            </a:r>
          </a:p>
          <a:p>
            <a:r>
              <a:rPr lang="en-GB" sz="1400" dirty="0"/>
              <a:t>Created 3 dummies each =1 if </a:t>
            </a:r>
            <a:r>
              <a:rPr lang="en-GB" sz="1400" dirty="0">
                <a:solidFill>
                  <a:srgbClr val="FF0000"/>
                </a:solidFill>
              </a:rPr>
              <a:t>two</a:t>
            </a:r>
            <a:r>
              <a:rPr lang="en-GB" sz="1400" dirty="0"/>
              <a:t> questions answered correctly; 0 otherwise</a:t>
            </a:r>
          </a:p>
          <a:p>
            <a:endParaRPr lang="en-GB" sz="1400" dirty="0"/>
          </a:p>
          <a:p>
            <a:r>
              <a:rPr lang="en-GB" sz="1400" dirty="0"/>
              <a:t>DIB=1 if inflation </a:t>
            </a:r>
            <a:r>
              <a:rPr lang="en-GB" sz="1400" dirty="0">
                <a:solidFill>
                  <a:srgbClr val="FF0000"/>
                </a:solidFill>
              </a:rPr>
              <a:t>and</a:t>
            </a:r>
            <a:r>
              <a:rPr lang="en-GB" sz="1400" dirty="0"/>
              <a:t> bank questions both correct; 	0 otherwise</a:t>
            </a:r>
          </a:p>
          <a:p>
            <a:r>
              <a:rPr lang="en-GB" sz="1400" dirty="0"/>
              <a:t>DIR=1 if inflation </a:t>
            </a:r>
            <a:r>
              <a:rPr lang="en-GB" sz="1400" dirty="0">
                <a:solidFill>
                  <a:srgbClr val="FF0000"/>
                </a:solidFill>
              </a:rPr>
              <a:t>and</a:t>
            </a:r>
            <a:r>
              <a:rPr lang="en-GB" sz="1400" dirty="0"/>
              <a:t> interest rate questions both correct; 	0 otherwise</a:t>
            </a:r>
          </a:p>
          <a:p>
            <a:r>
              <a:rPr lang="en-GB" sz="1400" dirty="0"/>
              <a:t>DIR=1 if bank </a:t>
            </a:r>
            <a:r>
              <a:rPr lang="en-GB" sz="1400" dirty="0">
                <a:solidFill>
                  <a:srgbClr val="FF0000"/>
                </a:solidFill>
              </a:rPr>
              <a:t>and</a:t>
            </a:r>
            <a:r>
              <a:rPr lang="en-GB" sz="1400" dirty="0"/>
              <a:t> interest rate questions both correct; 	0 otherwise</a:t>
            </a:r>
          </a:p>
          <a:p>
            <a:endParaRPr lang="en-GB" sz="1400" dirty="0"/>
          </a:p>
          <a:p>
            <a:pPr marL="285750" indent="-285750">
              <a:buFont typeface="Arial" panose="020B0604020202020204" pitchFamily="34" charset="0"/>
              <a:buChar char="•"/>
            </a:pPr>
            <a:r>
              <a:rPr lang="en-GB" sz="1400" dirty="0"/>
              <a:t>One probit on controls plus all 3 dummies</a:t>
            </a:r>
          </a:p>
          <a:p>
            <a:endParaRPr lang="en-GB" sz="1400" dirty="0"/>
          </a:p>
          <a:p>
            <a:r>
              <a:rPr lang="en-GB" sz="1400" dirty="0"/>
              <a:t>3) </a:t>
            </a:r>
            <a:r>
              <a:rPr lang="en-GB" sz="1400" dirty="0">
                <a:solidFill>
                  <a:srgbClr val="0000FF"/>
                </a:solidFill>
              </a:rPr>
              <a:t>Very good level of knowledge</a:t>
            </a:r>
          </a:p>
          <a:p>
            <a:r>
              <a:rPr lang="en-GB" sz="1400" dirty="0"/>
              <a:t>Created one dummy =1 if </a:t>
            </a:r>
            <a:r>
              <a:rPr lang="en-GB" sz="1400" dirty="0">
                <a:solidFill>
                  <a:srgbClr val="FF0000"/>
                </a:solidFill>
              </a:rPr>
              <a:t>all three </a:t>
            </a:r>
            <a:r>
              <a:rPr lang="en-GB" sz="1400" dirty="0"/>
              <a:t>questions correct; 	0 otherwise</a:t>
            </a:r>
          </a:p>
          <a:p>
            <a:endParaRPr lang="en-GB" sz="1400" dirty="0"/>
          </a:p>
          <a:p>
            <a:pPr marL="285750" indent="-285750">
              <a:buFont typeface="Arial" panose="020B0604020202020204" pitchFamily="34" charset="0"/>
              <a:buChar char="•"/>
            </a:pPr>
            <a:r>
              <a:rPr lang="en-GB" sz="1400" dirty="0"/>
              <a:t>One probit on controls plus this dummy</a:t>
            </a:r>
          </a:p>
        </p:txBody>
      </p:sp>
    </p:spTree>
    <p:extLst>
      <p:ext uri="{BB962C8B-B14F-4D97-AF65-F5344CB8AC3E}">
        <p14:creationId xmlns:p14="http://schemas.microsoft.com/office/powerpoint/2010/main" val="7002825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96459" y="2097399"/>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2428429" y="165914"/>
            <a:ext cx="6934720" cy="646331"/>
          </a:xfrm>
          <a:prstGeom prst="rect">
            <a:avLst/>
          </a:prstGeom>
          <a:noFill/>
        </p:spPr>
        <p:txBody>
          <a:bodyPr wrap="none" rtlCol="0">
            <a:spAutoFit/>
          </a:bodyPr>
          <a:lstStyle/>
          <a:p>
            <a:pPr algn="ctr"/>
            <a:r>
              <a:rPr lang="en-GB" dirty="0">
                <a:solidFill>
                  <a:srgbClr val="FF0000"/>
                </a:solidFill>
              </a:rPr>
              <a:t>Overindebtedness and degree of financial knowledge (burden indicator)</a:t>
            </a:r>
          </a:p>
          <a:p>
            <a:pPr algn="ctr"/>
            <a:r>
              <a:rPr lang="en-GB" dirty="0">
                <a:solidFill>
                  <a:srgbClr val="FF0000"/>
                </a:solidFill>
              </a:rPr>
              <a:t>Panel A Models with each knowledge indicator separately</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2981481396"/>
              </p:ext>
            </p:extLst>
          </p:nvPr>
        </p:nvGraphicFramePr>
        <p:xfrm>
          <a:off x="2865914" y="1141908"/>
          <a:ext cx="7718959" cy="4741421"/>
        </p:xfrm>
        <a:graphic>
          <a:graphicData uri="http://schemas.openxmlformats.org/drawingml/2006/table">
            <a:tbl>
              <a:tblPr firstRow="1" firstCol="1">
                <a:tableStyleId>{2D5ABB26-0587-4C30-8999-92F81FD0307C}</a:tableStyleId>
              </a:tblPr>
              <a:tblGrid>
                <a:gridCol w="1557637">
                  <a:extLst>
                    <a:ext uri="{9D8B030D-6E8A-4147-A177-3AD203B41FA5}">
                      <a16:colId xmlns:a16="http://schemas.microsoft.com/office/drawing/2014/main" val="4156564563"/>
                    </a:ext>
                  </a:extLst>
                </a:gridCol>
                <a:gridCol w="1546099">
                  <a:extLst>
                    <a:ext uri="{9D8B030D-6E8A-4147-A177-3AD203B41FA5}">
                      <a16:colId xmlns:a16="http://schemas.microsoft.com/office/drawing/2014/main" val="4211470043"/>
                    </a:ext>
                  </a:extLst>
                </a:gridCol>
                <a:gridCol w="1799937">
                  <a:extLst>
                    <a:ext uri="{9D8B030D-6E8A-4147-A177-3AD203B41FA5}">
                      <a16:colId xmlns:a16="http://schemas.microsoft.com/office/drawing/2014/main" val="1831961327"/>
                    </a:ext>
                  </a:extLst>
                </a:gridCol>
                <a:gridCol w="1315339">
                  <a:extLst>
                    <a:ext uri="{9D8B030D-6E8A-4147-A177-3AD203B41FA5}">
                      <a16:colId xmlns:a16="http://schemas.microsoft.com/office/drawing/2014/main" val="864423434"/>
                    </a:ext>
                  </a:extLst>
                </a:gridCol>
                <a:gridCol w="1499947">
                  <a:extLst>
                    <a:ext uri="{9D8B030D-6E8A-4147-A177-3AD203B41FA5}">
                      <a16:colId xmlns:a16="http://schemas.microsoft.com/office/drawing/2014/main" val="964311756"/>
                    </a:ext>
                  </a:extLst>
                </a:gridCol>
              </a:tblGrid>
              <a:tr h="548549">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Real interest understanding</a:t>
                      </a: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Bank statement understanding</a:t>
                      </a: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Interest understanding</a:t>
                      </a: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4967501"/>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73801430"/>
                  </a:ext>
                </a:extLst>
              </a:tr>
              <a:tr h="204233">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D1 (more)</a:t>
                      </a:r>
                    </a:p>
                  </a:txBody>
                  <a:tcPr marL="52141" marR="52141" marT="0" marB="0"/>
                </a:tc>
                <a:tc>
                  <a:txBody>
                    <a:bodyPr/>
                    <a:lstStyle/>
                    <a:p>
                      <a:pPr algn="ctr">
                        <a:lnSpc>
                          <a:spcPct val="107000"/>
                        </a:lnSpc>
                        <a:spcAft>
                          <a:spcPts val="0"/>
                        </a:spcAft>
                      </a:pPr>
                      <a:r>
                        <a:rPr lang="en-GB" sz="1050" dirty="0">
                          <a:effectLst/>
                        </a:rPr>
                        <a:t>0.040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D1 (overestimate)</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-0.032</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0.096</a:t>
                      </a:r>
                    </a:p>
                  </a:txBody>
                  <a:tcPr marL="52141" marR="52141" marT="0" marB="0"/>
                </a:tc>
                <a:extLst>
                  <a:ext uri="{0D108BD9-81ED-4DB2-BD59-A6C34878D82A}">
                    <a16:rowId xmlns:a16="http://schemas.microsoft.com/office/drawing/2014/main" val="411642422"/>
                  </a:ext>
                </a:extLst>
              </a:tr>
              <a:tr h="296248">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(0.065)</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(0.063)</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(0.049)</a:t>
                      </a:r>
                    </a:p>
                  </a:txBody>
                  <a:tcPr marL="52141" marR="52141" marT="0" marB="0"/>
                </a:tc>
                <a:extLst>
                  <a:ext uri="{0D108BD9-81ED-4DB2-BD59-A6C34878D82A}">
                    <a16:rowId xmlns:a16="http://schemas.microsoft.com/office/drawing/2014/main" val="557597896"/>
                  </a:ext>
                </a:extLst>
              </a:tr>
              <a:tr h="71398">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D2 (same)</a:t>
                      </a:r>
                    </a:p>
                  </a:txBody>
                  <a:tcPr marL="52141" marR="52141" marT="0" marB="0"/>
                </a:tc>
                <a:tc>
                  <a:txBody>
                    <a:bodyPr/>
                    <a:lstStyle/>
                    <a:p>
                      <a:pPr algn="ctr">
                        <a:lnSpc>
                          <a:spcPct val="107000"/>
                        </a:lnSpc>
                        <a:spcAft>
                          <a:spcPts val="0"/>
                        </a:spcAft>
                      </a:pPr>
                      <a:r>
                        <a:rPr lang="en-GB" sz="1050" dirty="0">
                          <a:effectLst/>
                        </a:rPr>
                        <a:t>0.015</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050" dirty="0">
                          <a:effectLst/>
                          <a:latin typeface="Calibri" panose="020F0502020204030204" pitchFamily="34" charset="0"/>
                          <a:ea typeface="Calibri" panose="020F0502020204030204" pitchFamily="34" charset="0"/>
                          <a:cs typeface="Times New Roman" panose="02020603050405020304" pitchFamily="18" charset="0"/>
                        </a:rPr>
                        <a:t>D2 (correct)</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omitted</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Omitted</a:t>
                      </a:r>
                    </a:p>
                  </a:txBody>
                  <a:tcPr marL="52141" marR="52141" marT="0" marB="0"/>
                </a:tc>
                <a:extLst>
                  <a:ext uri="{0D108BD9-81ED-4DB2-BD59-A6C34878D82A}">
                    <a16:rowId xmlns:a16="http://schemas.microsoft.com/office/drawing/2014/main" val="3228882470"/>
                  </a:ext>
                </a:extLst>
              </a:tr>
              <a:tr h="367490">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(0.054)</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181708894"/>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D3 (correct)</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Omitted</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D3 (underestimate)</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0.104</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-0.072</a:t>
                      </a:r>
                    </a:p>
                  </a:txBody>
                  <a:tcPr marL="52141" marR="52141" marT="0" marB="0"/>
                </a:tc>
                <a:extLst>
                  <a:ext uri="{0D108BD9-81ED-4DB2-BD59-A6C34878D82A}">
                    <a16:rowId xmlns:a16="http://schemas.microsoft.com/office/drawing/2014/main" val="4269835997"/>
                  </a:ext>
                </a:extLst>
              </a:tr>
              <a:tr h="247619">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(0.066)</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(0.086)</a:t>
                      </a:r>
                    </a:p>
                  </a:txBody>
                  <a:tcPr marL="52141" marR="52141" marT="0" marB="0"/>
                </a:tc>
                <a:extLst>
                  <a:ext uri="{0D108BD9-81ED-4DB2-BD59-A6C34878D82A}">
                    <a16:rowId xmlns:a16="http://schemas.microsoft.com/office/drawing/2014/main" val="1412582857"/>
                  </a:ext>
                </a:extLst>
              </a:tr>
              <a:tr h="233646">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D4 (don’t know or refusal)</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0.089</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D4 (don’t know or refusal)</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0.068</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0.101*</a:t>
                      </a:r>
                    </a:p>
                  </a:txBody>
                  <a:tcPr marL="52141" marR="52141" marT="0" marB="0"/>
                </a:tc>
                <a:extLst>
                  <a:ext uri="{0D108BD9-81ED-4DB2-BD59-A6C34878D82A}">
                    <a16:rowId xmlns:a16="http://schemas.microsoft.com/office/drawing/2014/main" val="172359431"/>
                  </a:ext>
                </a:extLst>
              </a:tr>
              <a:tr h="247619">
                <a:tc>
                  <a:txBody>
                    <a:bodyPr/>
                    <a:lstStyle/>
                    <a:p>
                      <a:pPr algn="l">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(0.038)</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(0.058)</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(0.050)</a:t>
                      </a:r>
                    </a:p>
                  </a:txBody>
                  <a:tcPr marL="52141" marR="52141" marT="0" marB="0"/>
                </a:tc>
                <a:extLst>
                  <a:ext uri="{0D108BD9-81ED-4DB2-BD59-A6C34878D82A}">
                    <a16:rowId xmlns:a16="http://schemas.microsoft.com/office/drawing/2014/main" val="1888662532"/>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629280998"/>
                  </a:ext>
                </a:extLst>
              </a:tr>
              <a:tr h="247619">
                <a:tc>
                  <a:txBody>
                    <a:bodyPr/>
                    <a:lstStyle/>
                    <a:p>
                      <a:pPr algn="l">
                        <a:lnSpc>
                          <a:spcPct val="107000"/>
                        </a:lnSpc>
                        <a:spcAft>
                          <a:spcPts val="0"/>
                        </a:spcAft>
                      </a:pPr>
                      <a:r>
                        <a:rPr lang="en-GB" sz="1050" dirty="0">
                          <a:effectLst/>
                        </a:rPr>
                        <a:t>No observations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25,330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25,330</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25,330</a:t>
                      </a:r>
                    </a:p>
                  </a:txBody>
                  <a:tcPr marL="52141" marR="52141" marT="0" marB="0"/>
                </a:tc>
                <a:extLst>
                  <a:ext uri="{0D108BD9-81ED-4DB2-BD59-A6C34878D82A}">
                    <a16:rowId xmlns:a16="http://schemas.microsoft.com/office/drawing/2014/main" val="1200371927"/>
                  </a:ext>
                </a:extLst>
              </a:tr>
              <a:tr h="247619">
                <a:tc>
                  <a:txBody>
                    <a:bodyPr/>
                    <a:lstStyle/>
                    <a:p>
                      <a:pPr algn="l">
                        <a:lnSpc>
                          <a:spcPct val="107000"/>
                        </a:lnSpc>
                        <a:spcAft>
                          <a:spcPts val="0"/>
                        </a:spcAft>
                      </a:pPr>
                      <a:r>
                        <a:rPr lang="en-GB" sz="1050" dirty="0">
                          <a:effectLst/>
                        </a:rPr>
                        <a:t>No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17,616</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17,616</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17,616</a:t>
                      </a:r>
                    </a:p>
                  </a:txBody>
                  <a:tcPr marL="52141" marR="52141" marT="0" marB="0"/>
                </a:tc>
                <a:extLst>
                  <a:ext uri="{0D108BD9-81ED-4DB2-BD59-A6C34878D82A}">
                    <a16:rowId xmlns:a16="http://schemas.microsoft.com/office/drawing/2014/main" val="2219923765"/>
                  </a:ext>
                </a:extLst>
              </a:tr>
              <a:tr h="247619">
                <a:tc>
                  <a:txBody>
                    <a:bodyPr/>
                    <a:lstStyle/>
                    <a:p>
                      <a:pPr algn="l">
                        <a:lnSpc>
                          <a:spcPct val="107000"/>
                        </a:lnSpc>
                        <a:spcAft>
                          <a:spcPts val="0"/>
                        </a:spcAft>
                      </a:pPr>
                      <a:r>
                        <a:rPr lang="en-GB" sz="1050" dirty="0">
                          <a:effectLst/>
                        </a:rPr>
                        <a:t>No not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7,714</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7,714</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7,714</a:t>
                      </a:r>
                    </a:p>
                  </a:txBody>
                  <a:tcPr marL="52141" marR="52141" marT="0" marB="0"/>
                </a:tc>
                <a:extLst>
                  <a:ext uri="{0D108BD9-81ED-4DB2-BD59-A6C34878D82A}">
                    <a16:rowId xmlns:a16="http://schemas.microsoft.com/office/drawing/2014/main" val="3664277286"/>
                  </a:ext>
                </a:extLst>
              </a:tr>
              <a:tr h="247619">
                <a:tc>
                  <a:txBody>
                    <a:bodyPr/>
                    <a:lstStyle/>
                    <a:p>
                      <a:pPr algn="l">
                        <a:lnSpc>
                          <a:spcPct val="107000"/>
                        </a:lnSpc>
                        <a:spcAft>
                          <a:spcPts val="0"/>
                        </a:spcAft>
                      </a:pPr>
                      <a:r>
                        <a:rPr lang="en-GB" sz="1050" dirty="0">
                          <a:effectLst/>
                        </a:rPr>
                        <a:t>Wald Chi-squared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2,416**</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2,396**</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2,435**</a:t>
                      </a:r>
                    </a:p>
                  </a:txBody>
                  <a:tcPr marL="52141" marR="52141" marT="0" marB="0"/>
                </a:tc>
                <a:extLst>
                  <a:ext uri="{0D108BD9-81ED-4DB2-BD59-A6C34878D82A}">
                    <a16:rowId xmlns:a16="http://schemas.microsoft.com/office/drawing/2014/main" val="365591210"/>
                  </a:ext>
                </a:extLst>
              </a:tr>
              <a:tr h="247619">
                <a:tc>
                  <a:txBody>
                    <a:bodyPr/>
                    <a:lstStyle/>
                    <a:p>
                      <a:pPr algn="l">
                        <a:lnSpc>
                          <a:spcPct val="107000"/>
                        </a:lnSpc>
                        <a:spcAft>
                          <a:spcPts val="0"/>
                        </a:spcAft>
                      </a:pPr>
                      <a:r>
                        <a:rPr lang="en-GB" sz="1050" dirty="0">
                          <a:effectLst/>
                        </a:rPr>
                        <a:t>Rho (e1,e2)</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0.379**</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0.392**</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0.369**</a:t>
                      </a:r>
                    </a:p>
                  </a:txBody>
                  <a:tcPr marL="52141" marR="52141" marT="0" marB="0"/>
                </a:tc>
                <a:extLst>
                  <a:ext uri="{0D108BD9-81ED-4DB2-BD59-A6C34878D82A}">
                    <a16:rowId xmlns:a16="http://schemas.microsoft.com/office/drawing/2014/main" val="3843917442"/>
                  </a:ext>
                </a:extLst>
              </a:tr>
              <a:tr h="203870">
                <a:tc>
                  <a:txBody>
                    <a:bodyPr/>
                    <a:lstStyle/>
                    <a:p>
                      <a:pPr algn="l">
                        <a:lnSpc>
                          <a:spcPct val="107000"/>
                        </a:lnSpc>
                        <a:spcAft>
                          <a:spcPts val="0"/>
                        </a:spcAft>
                      </a:pPr>
                      <a:r>
                        <a:rPr lang="en-GB" sz="1050" dirty="0">
                          <a:effectLst/>
                        </a:rPr>
                        <a:t>Controls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933420143"/>
                  </a:ext>
                </a:extLst>
              </a:tr>
              <a:tr h="247619">
                <a:tc>
                  <a:txBody>
                    <a:bodyPr/>
                    <a:lstStyle/>
                    <a:p>
                      <a:pPr algn="l">
                        <a:lnSpc>
                          <a:spcPct val="107000"/>
                        </a:lnSpc>
                        <a:spcAft>
                          <a:spcPts val="0"/>
                        </a:spcAft>
                      </a:pPr>
                      <a:r>
                        <a:rPr lang="en-GB" sz="1050" dirty="0">
                          <a:effectLst/>
                        </a:rPr>
                        <a:t>Sample </a:t>
                      </a:r>
                      <a:r>
                        <a:rPr lang="en-GB" sz="1050" dirty="0" err="1">
                          <a:effectLst/>
                        </a:rPr>
                        <a:t>seln</a:t>
                      </a:r>
                      <a:r>
                        <a:rPr lang="en-GB" sz="1050" dirty="0">
                          <a:effectLst/>
                        </a:rPr>
                        <a:t> equation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8502221"/>
                  </a:ext>
                </a:extLst>
              </a:tr>
            </a:tbl>
          </a:graphicData>
        </a:graphic>
      </p:graphicFrame>
    </p:spTree>
    <p:extLst>
      <p:ext uri="{BB962C8B-B14F-4D97-AF65-F5344CB8AC3E}">
        <p14:creationId xmlns:p14="http://schemas.microsoft.com/office/powerpoint/2010/main" val="23632963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96459" y="2097399"/>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1770010" y="165914"/>
            <a:ext cx="8251554" cy="369332"/>
          </a:xfrm>
          <a:prstGeom prst="rect">
            <a:avLst/>
          </a:prstGeom>
          <a:noFill/>
        </p:spPr>
        <p:txBody>
          <a:bodyPr wrap="none" rtlCol="0">
            <a:spAutoFit/>
          </a:bodyPr>
          <a:lstStyle/>
          <a:p>
            <a:pPr algn="ctr"/>
            <a:r>
              <a:rPr lang="en-GB" dirty="0">
                <a:solidFill>
                  <a:srgbClr val="FF0000"/>
                </a:solidFill>
              </a:rPr>
              <a:t>Analysis of individual response levels for financial literacy measures (burden indicator)</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3282458942"/>
              </p:ext>
            </p:extLst>
          </p:nvPr>
        </p:nvGraphicFramePr>
        <p:xfrm>
          <a:off x="917751" y="1300246"/>
          <a:ext cx="3844253" cy="4714323"/>
        </p:xfrm>
        <a:graphic>
          <a:graphicData uri="http://schemas.openxmlformats.org/drawingml/2006/table">
            <a:tbl>
              <a:tblPr firstRow="1" firstCol="1">
                <a:tableStyleId>{2D5ABB26-0587-4C30-8999-92F81FD0307C}</a:tableStyleId>
              </a:tblPr>
              <a:tblGrid>
                <a:gridCol w="2977355">
                  <a:extLst>
                    <a:ext uri="{9D8B030D-6E8A-4147-A177-3AD203B41FA5}">
                      <a16:colId xmlns:a16="http://schemas.microsoft.com/office/drawing/2014/main" val="4156564563"/>
                    </a:ext>
                  </a:extLst>
                </a:gridCol>
                <a:gridCol w="866898">
                  <a:extLst>
                    <a:ext uri="{9D8B030D-6E8A-4147-A177-3AD203B41FA5}">
                      <a16:colId xmlns:a16="http://schemas.microsoft.com/office/drawing/2014/main" val="4211470043"/>
                    </a:ext>
                  </a:extLst>
                </a:gridCol>
              </a:tblGrid>
              <a:tr h="548549">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050" dirty="0">
                          <a:effectLst/>
                        </a:rPr>
                        <a:t> </a:t>
                      </a:r>
                      <a:r>
                        <a:rPr lang="en-GB" sz="1400" dirty="0">
                          <a:solidFill>
                            <a:srgbClr val="FF0000"/>
                          </a:solidFill>
                        </a:rPr>
                        <a:t>Panel B Good level of knowledge</a:t>
                      </a:r>
                    </a:p>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4967501"/>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73801430"/>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Both inflation and bank statement questions correct</a:t>
                      </a:r>
                    </a:p>
                  </a:txBody>
                  <a:tcPr marL="52141" marR="52141" marT="0" marB="0"/>
                </a:tc>
                <a:tc>
                  <a:txBody>
                    <a:bodyPr/>
                    <a:lstStyle/>
                    <a:p>
                      <a:pPr algn="ctr">
                        <a:lnSpc>
                          <a:spcPct val="107000"/>
                        </a:lnSpc>
                        <a:spcAft>
                          <a:spcPts val="0"/>
                        </a:spcAft>
                      </a:pPr>
                      <a:r>
                        <a:rPr lang="en-GB" sz="1050" dirty="0">
                          <a:effectLst/>
                        </a:rPr>
                        <a:t>-0.041</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411642422"/>
                  </a:ext>
                </a:extLst>
              </a:tr>
              <a:tr h="247619">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(0.039)</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557597896"/>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Both inflation and interest questions correct</a:t>
                      </a:r>
                    </a:p>
                  </a:txBody>
                  <a:tcPr marL="52141" marR="52141" marT="0" marB="0"/>
                </a:tc>
                <a:tc>
                  <a:txBody>
                    <a:bodyPr/>
                    <a:lstStyle/>
                    <a:p>
                      <a:pPr algn="ctr">
                        <a:lnSpc>
                          <a:spcPct val="107000"/>
                        </a:lnSpc>
                        <a:spcAft>
                          <a:spcPts val="0"/>
                        </a:spcAft>
                      </a:pPr>
                      <a:r>
                        <a:rPr lang="en-GB" sz="1050" dirty="0">
                          <a:effectLst/>
                        </a:rPr>
                        <a:t>-0.020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3228882470"/>
                  </a:ext>
                </a:extLst>
              </a:tr>
              <a:tr h="247619">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(0.039)</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181708894"/>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Both bank statement and interest questions correct</a:t>
                      </a: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-0.052</a:t>
                      </a:r>
                    </a:p>
                  </a:txBody>
                  <a:tcPr marL="52141" marR="52141" marT="0" marB="0"/>
                </a:tc>
                <a:extLst>
                  <a:ext uri="{0D108BD9-81ED-4DB2-BD59-A6C34878D82A}">
                    <a16:rowId xmlns:a16="http://schemas.microsoft.com/office/drawing/2014/main" val="4269835997"/>
                  </a:ext>
                </a:extLst>
              </a:tr>
              <a:tr h="247619">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(0.037</a:t>
                      </a:r>
                    </a:p>
                  </a:txBody>
                  <a:tcPr marL="52141" marR="52141" marT="0" marB="0"/>
                </a:tc>
                <a:extLst>
                  <a:ext uri="{0D108BD9-81ED-4DB2-BD59-A6C34878D82A}">
                    <a16:rowId xmlns:a16="http://schemas.microsoft.com/office/drawing/2014/main" val="1412582857"/>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72359431"/>
                  </a:ext>
                </a:extLst>
              </a:tr>
              <a:tr h="247619">
                <a:tc>
                  <a:txBody>
                    <a:bodyPr/>
                    <a:lstStyle/>
                    <a:p>
                      <a:pPr algn="l">
                        <a:lnSpc>
                          <a:spcPct val="107000"/>
                        </a:lnSpc>
                        <a:spcAft>
                          <a:spcPts val="0"/>
                        </a:spcAft>
                      </a:pP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888662532"/>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629280998"/>
                  </a:ext>
                </a:extLst>
              </a:tr>
              <a:tr h="247619">
                <a:tc>
                  <a:txBody>
                    <a:bodyPr/>
                    <a:lstStyle/>
                    <a:p>
                      <a:pPr algn="l">
                        <a:lnSpc>
                          <a:spcPct val="107000"/>
                        </a:lnSpc>
                        <a:spcAft>
                          <a:spcPts val="0"/>
                        </a:spcAft>
                      </a:pPr>
                      <a:r>
                        <a:rPr lang="en-GB" sz="1050" dirty="0">
                          <a:effectLst/>
                        </a:rPr>
                        <a:t>No observations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25,330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200371927"/>
                  </a:ext>
                </a:extLst>
              </a:tr>
              <a:tr h="247619">
                <a:tc>
                  <a:txBody>
                    <a:bodyPr/>
                    <a:lstStyle/>
                    <a:p>
                      <a:pPr algn="l">
                        <a:lnSpc>
                          <a:spcPct val="107000"/>
                        </a:lnSpc>
                        <a:spcAft>
                          <a:spcPts val="0"/>
                        </a:spcAft>
                      </a:pPr>
                      <a:r>
                        <a:rPr lang="en-GB" sz="1050" dirty="0">
                          <a:effectLst/>
                        </a:rPr>
                        <a:t>No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17,616</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2219923765"/>
                  </a:ext>
                </a:extLst>
              </a:tr>
              <a:tr h="247619">
                <a:tc>
                  <a:txBody>
                    <a:bodyPr/>
                    <a:lstStyle/>
                    <a:p>
                      <a:pPr algn="l">
                        <a:lnSpc>
                          <a:spcPct val="107000"/>
                        </a:lnSpc>
                        <a:spcAft>
                          <a:spcPts val="0"/>
                        </a:spcAft>
                      </a:pPr>
                      <a:r>
                        <a:rPr lang="en-GB" sz="1050" dirty="0">
                          <a:effectLst/>
                        </a:rPr>
                        <a:t>No not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7,714</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3664277286"/>
                  </a:ext>
                </a:extLst>
              </a:tr>
              <a:tr h="247619">
                <a:tc>
                  <a:txBody>
                    <a:bodyPr/>
                    <a:lstStyle/>
                    <a:p>
                      <a:pPr algn="l">
                        <a:lnSpc>
                          <a:spcPct val="107000"/>
                        </a:lnSpc>
                        <a:spcAft>
                          <a:spcPts val="0"/>
                        </a:spcAft>
                      </a:pPr>
                      <a:r>
                        <a:rPr lang="en-GB" sz="1050" dirty="0">
                          <a:effectLst/>
                        </a:rPr>
                        <a:t>Wald Chi-squared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2,500**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365591210"/>
                  </a:ext>
                </a:extLst>
              </a:tr>
              <a:tr h="247619">
                <a:tc>
                  <a:txBody>
                    <a:bodyPr/>
                    <a:lstStyle/>
                    <a:p>
                      <a:pPr algn="l">
                        <a:lnSpc>
                          <a:spcPct val="107000"/>
                        </a:lnSpc>
                        <a:spcAft>
                          <a:spcPts val="0"/>
                        </a:spcAft>
                      </a:pPr>
                      <a:r>
                        <a:rPr lang="en-GB" sz="1050" dirty="0">
                          <a:effectLst/>
                        </a:rPr>
                        <a:t>Rho (e1,e2)</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0.327**</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3843917442"/>
                  </a:ext>
                </a:extLst>
              </a:tr>
              <a:tr h="203870">
                <a:tc>
                  <a:txBody>
                    <a:bodyPr/>
                    <a:lstStyle/>
                    <a:p>
                      <a:pPr algn="l">
                        <a:lnSpc>
                          <a:spcPct val="107000"/>
                        </a:lnSpc>
                        <a:spcAft>
                          <a:spcPts val="0"/>
                        </a:spcAft>
                      </a:pPr>
                      <a:r>
                        <a:rPr lang="en-GB" sz="1050" dirty="0">
                          <a:effectLst/>
                        </a:rPr>
                        <a:t>Controls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933420143"/>
                  </a:ext>
                </a:extLst>
              </a:tr>
              <a:tr h="247619">
                <a:tc>
                  <a:txBody>
                    <a:bodyPr/>
                    <a:lstStyle/>
                    <a:p>
                      <a:pPr algn="l">
                        <a:lnSpc>
                          <a:spcPct val="107000"/>
                        </a:lnSpc>
                        <a:spcAft>
                          <a:spcPts val="0"/>
                        </a:spcAft>
                      </a:pPr>
                      <a:r>
                        <a:rPr lang="en-GB" sz="1050" dirty="0">
                          <a:effectLst/>
                        </a:rPr>
                        <a:t>Sample </a:t>
                      </a:r>
                      <a:r>
                        <a:rPr lang="en-GB" sz="1050" dirty="0" err="1">
                          <a:effectLst/>
                        </a:rPr>
                        <a:t>seln</a:t>
                      </a:r>
                      <a:r>
                        <a:rPr lang="en-GB" sz="1050" dirty="0">
                          <a:effectLst/>
                        </a:rPr>
                        <a:t> equation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8502221"/>
                  </a:ext>
                </a:extLst>
              </a:tr>
            </a:tbl>
          </a:graphicData>
        </a:graphic>
      </p:graphicFrame>
      <p:graphicFrame>
        <p:nvGraphicFramePr>
          <p:cNvPr id="8" name="Table 7">
            <a:extLst>
              <a:ext uri="{FF2B5EF4-FFF2-40B4-BE49-F238E27FC236}">
                <a16:creationId xmlns:a16="http://schemas.microsoft.com/office/drawing/2014/main" id="{74310A9C-8273-43C3-9775-868665874912}"/>
              </a:ext>
            </a:extLst>
          </p:cNvPr>
          <p:cNvGraphicFramePr>
            <a:graphicFrameLocks noGrp="1"/>
          </p:cNvGraphicFramePr>
          <p:nvPr>
            <p:extLst>
              <p:ext uri="{D42A27DB-BD31-4B8C-83A1-F6EECF244321}">
                <p14:modId xmlns:p14="http://schemas.microsoft.com/office/powerpoint/2010/main" val="67909125"/>
              </p:ext>
            </p:extLst>
          </p:nvPr>
        </p:nvGraphicFramePr>
        <p:xfrm>
          <a:off x="6064332" y="1297071"/>
          <a:ext cx="3827038" cy="3723847"/>
        </p:xfrm>
        <a:graphic>
          <a:graphicData uri="http://schemas.openxmlformats.org/drawingml/2006/table">
            <a:tbl>
              <a:tblPr firstRow="1" firstCol="1">
                <a:tableStyleId>{2D5ABB26-0587-4C30-8999-92F81FD0307C}</a:tableStyleId>
              </a:tblPr>
              <a:tblGrid>
                <a:gridCol w="2960140">
                  <a:extLst>
                    <a:ext uri="{9D8B030D-6E8A-4147-A177-3AD203B41FA5}">
                      <a16:colId xmlns:a16="http://schemas.microsoft.com/office/drawing/2014/main" val="829660870"/>
                    </a:ext>
                  </a:extLst>
                </a:gridCol>
                <a:gridCol w="866898">
                  <a:extLst>
                    <a:ext uri="{9D8B030D-6E8A-4147-A177-3AD203B41FA5}">
                      <a16:colId xmlns:a16="http://schemas.microsoft.com/office/drawing/2014/main" val="1223396397"/>
                    </a:ext>
                  </a:extLst>
                </a:gridCol>
              </a:tblGrid>
              <a:tr h="548549">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400" dirty="0">
                          <a:effectLst/>
                        </a:rPr>
                        <a:t> </a:t>
                      </a:r>
                      <a:r>
                        <a:rPr lang="en-GB" sz="1400" dirty="0">
                          <a:solidFill>
                            <a:srgbClr val="FF0000"/>
                          </a:solidFill>
                        </a:rPr>
                        <a:t>Panel C Very good level of knowledge</a:t>
                      </a:r>
                    </a:p>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940982"/>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15229177"/>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Answers to all three questions correct</a:t>
                      </a:r>
                    </a:p>
                  </a:txBody>
                  <a:tcPr marL="52141" marR="52141" marT="0" marB="0"/>
                </a:tc>
                <a:tc>
                  <a:txBody>
                    <a:bodyPr/>
                    <a:lstStyle/>
                    <a:p>
                      <a:pPr algn="ctr">
                        <a:lnSpc>
                          <a:spcPct val="107000"/>
                        </a:lnSpc>
                        <a:spcAft>
                          <a:spcPts val="0"/>
                        </a:spcAft>
                      </a:pPr>
                      <a:r>
                        <a:rPr lang="en-GB" sz="1050" dirty="0">
                          <a:effectLst/>
                        </a:rPr>
                        <a:t>-0.083**</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277390062"/>
                  </a:ext>
                </a:extLst>
              </a:tr>
              <a:tr h="247619">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(0.028)</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4211616856"/>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3254550011"/>
                  </a:ext>
                </a:extLst>
              </a:tr>
              <a:tr h="247619">
                <a:tc>
                  <a:txBody>
                    <a:bodyPr/>
                    <a:lstStyle/>
                    <a:p>
                      <a:pPr algn="l">
                        <a:lnSpc>
                          <a:spcPct val="107000"/>
                        </a:lnSpc>
                        <a:spcAft>
                          <a:spcPts val="0"/>
                        </a:spcAft>
                      </a:pP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696163219"/>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4291721227"/>
                  </a:ext>
                </a:extLst>
              </a:tr>
              <a:tr h="247619">
                <a:tc>
                  <a:txBody>
                    <a:bodyPr/>
                    <a:lstStyle/>
                    <a:p>
                      <a:pPr algn="l">
                        <a:lnSpc>
                          <a:spcPct val="107000"/>
                        </a:lnSpc>
                        <a:spcAft>
                          <a:spcPts val="0"/>
                        </a:spcAft>
                      </a:pPr>
                      <a:r>
                        <a:rPr lang="en-GB" sz="1050" dirty="0">
                          <a:effectLst/>
                        </a:rPr>
                        <a:t>No observations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25,330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2356848261"/>
                  </a:ext>
                </a:extLst>
              </a:tr>
              <a:tr h="247619">
                <a:tc>
                  <a:txBody>
                    <a:bodyPr/>
                    <a:lstStyle/>
                    <a:p>
                      <a:pPr algn="l">
                        <a:lnSpc>
                          <a:spcPct val="107000"/>
                        </a:lnSpc>
                        <a:spcAft>
                          <a:spcPts val="0"/>
                        </a:spcAft>
                      </a:pPr>
                      <a:r>
                        <a:rPr lang="en-GB" sz="1050" dirty="0">
                          <a:effectLst/>
                        </a:rPr>
                        <a:t>No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17,616</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286373644"/>
                  </a:ext>
                </a:extLst>
              </a:tr>
              <a:tr h="247619">
                <a:tc>
                  <a:txBody>
                    <a:bodyPr/>
                    <a:lstStyle/>
                    <a:p>
                      <a:pPr algn="l">
                        <a:lnSpc>
                          <a:spcPct val="107000"/>
                        </a:lnSpc>
                        <a:spcAft>
                          <a:spcPts val="0"/>
                        </a:spcAft>
                      </a:pPr>
                      <a:r>
                        <a:rPr lang="en-GB" sz="1050" dirty="0">
                          <a:effectLst/>
                        </a:rPr>
                        <a:t>No not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7,714</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2250982069"/>
                  </a:ext>
                </a:extLst>
              </a:tr>
              <a:tr h="247619">
                <a:tc>
                  <a:txBody>
                    <a:bodyPr/>
                    <a:lstStyle/>
                    <a:p>
                      <a:pPr algn="l">
                        <a:lnSpc>
                          <a:spcPct val="107000"/>
                        </a:lnSpc>
                        <a:spcAft>
                          <a:spcPts val="0"/>
                        </a:spcAft>
                      </a:pPr>
                      <a:r>
                        <a:rPr lang="en-GB" sz="1050" dirty="0">
                          <a:effectLst/>
                        </a:rPr>
                        <a:t>Wald Chi-squared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2,462**</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2837600038"/>
                  </a:ext>
                </a:extLst>
              </a:tr>
              <a:tr h="247619">
                <a:tc>
                  <a:txBody>
                    <a:bodyPr/>
                    <a:lstStyle/>
                    <a:p>
                      <a:pPr algn="l">
                        <a:lnSpc>
                          <a:spcPct val="107000"/>
                        </a:lnSpc>
                        <a:spcAft>
                          <a:spcPts val="0"/>
                        </a:spcAft>
                      </a:pPr>
                      <a:r>
                        <a:rPr lang="en-GB" sz="1050" dirty="0">
                          <a:effectLst/>
                        </a:rPr>
                        <a:t>Rho (e1,e2)</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0.349**</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3461347449"/>
                  </a:ext>
                </a:extLst>
              </a:tr>
              <a:tr h="203870">
                <a:tc>
                  <a:txBody>
                    <a:bodyPr/>
                    <a:lstStyle/>
                    <a:p>
                      <a:pPr algn="l">
                        <a:lnSpc>
                          <a:spcPct val="107000"/>
                        </a:lnSpc>
                        <a:spcAft>
                          <a:spcPts val="0"/>
                        </a:spcAft>
                      </a:pPr>
                      <a:r>
                        <a:rPr lang="en-GB" sz="1050" dirty="0">
                          <a:effectLst/>
                        </a:rPr>
                        <a:t>Controls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3524468015"/>
                  </a:ext>
                </a:extLst>
              </a:tr>
              <a:tr h="247619">
                <a:tc>
                  <a:txBody>
                    <a:bodyPr/>
                    <a:lstStyle/>
                    <a:p>
                      <a:pPr algn="l">
                        <a:lnSpc>
                          <a:spcPct val="107000"/>
                        </a:lnSpc>
                        <a:spcAft>
                          <a:spcPts val="0"/>
                        </a:spcAft>
                      </a:pPr>
                      <a:r>
                        <a:rPr lang="en-GB" sz="1050" dirty="0">
                          <a:effectLst/>
                        </a:rPr>
                        <a:t>Sample </a:t>
                      </a:r>
                      <a:r>
                        <a:rPr lang="en-GB" sz="1050" dirty="0" err="1">
                          <a:effectLst/>
                        </a:rPr>
                        <a:t>seln</a:t>
                      </a:r>
                      <a:r>
                        <a:rPr lang="en-GB" sz="1050" dirty="0">
                          <a:effectLst/>
                        </a:rPr>
                        <a:t> equation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Yes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5093039"/>
                  </a:ext>
                </a:extLst>
              </a:tr>
            </a:tbl>
          </a:graphicData>
        </a:graphic>
      </p:graphicFrame>
    </p:spTree>
    <p:extLst>
      <p:ext uri="{BB962C8B-B14F-4D97-AF65-F5344CB8AC3E}">
        <p14:creationId xmlns:p14="http://schemas.microsoft.com/office/powerpoint/2010/main" val="3526191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5018048" y="317500"/>
            <a:ext cx="3639651" cy="461665"/>
          </a:xfrm>
          <a:prstGeom prst="rect">
            <a:avLst/>
          </a:prstGeom>
          <a:noFill/>
        </p:spPr>
        <p:txBody>
          <a:bodyPr wrap="none" rtlCol="0">
            <a:spAutoFit/>
          </a:bodyPr>
          <a:lstStyle/>
          <a:p>
            <a:r>
              <a:rPr lang="en-GB" sz="2400" dirty="0">
                <a:solidFill>
                  <a:srgbClr val="FF0000"/>
                </a:solidFill>
              </a:rPr>
              <a:t>Results for control variables</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graphicFrame>
        <p:nvGraphicFramePr>
          <p:cNvPr id="8" name="Table 8">
            <a:extLst>
              <a:ext uri="{FF2B5EF4-FFF2-40B4-BE49-F238E27FC236}">
                <a16:creationId xmlns:a16="http://schemas.microsoft.com/office/drawing/2014/main" id="{793B8D05-0BE7-4F4B-81AE-6FECFA4A1CF4}"/>
              </a:ext>
            </a:extLst>
          </p:cNvPr>
          <p:cNvGraphicFramePr>
            <a:graphicFrameLocks noGrp="1"/>
          </p:cNvGraphicFramePr>
          <p:nvPr>
            <p:extLst>
              <p:ext uri="{D42A27DB-BD31-4B8C-83A1-F6EECF244321}">
                <p14:modId xmlns:p14="http://schemas.microsoft.com/office/powerpoint/2010/main" val="1981620416"/>
              </p:ext>
            </p:extLst>
          </p:nvPr>
        </p:nvGraphicFramePr>
        <p:xfrm>
          <a:off x="744105" y="1173111"/>
          <a:ext cx="4598512" cy="4320540"/>
        </p:xfrm>
        <a:graphic>
          <a:graphicData uri="http://schemas.openxmlformats.org/drawingml/2006/table">
            <a:tbl>
              <a:tblPr firstRow="1" bandRow="1">
                <a:tableStyleId>{2D5ABB26-0587-4C30-8999-92F81FD0307C}</a:tableStyleId>
              </a:tblPr>
              <a:tblGrid>
                <a:gridCol w="1115083">
                  <a:extLst>
                    <a:ext uri="{9D8B030D-6E8A-4147-A177-3AD203B41FA5}">
                      <a16:colId xmlns:a16="http://schemas.microsoft.com/office/drawing/2014/main" val="3390265987"/>
                    </a:ext>
                  </a:extLst>
                </a:gridCol>
                <a:gridCol w="1161143">
                  <a:extLst>
                    <a:ext uri="{9D8B030D-6E8A-4147-A177-3AD203B41FA5}">
                      <a16:colId xmlns:a16="http://schemas.microsoft.com/office/drawing/2014/main" val="1666903802"/>
                    </a:ext>
                  </a:extLst>
                </a:gridCol>
                <a:gridCol w="1161143">
                  <a:extLst>
                    <a:ext uri="{9D8B030D-6E8A-4147-A177-3AD203B41FA5}">
                      <a16:colId xmlns:a16="http://schemas.microsoft.com/office/drawing/2014/main" val="2995891245"/>
                    </a:ext>
                  </a:extLst>
                </a:gridCol>
                <a:gridCol w="1161143">
                  <a:extLst>
                    <a:ext uri="{9D8B030D-6E8A-4147-A177-3AD203B41FA5}">
                      <a16:colId xmlns:a16="http://schemas.microsoft.com/office/drawing/2014/main" val="3279744174"/>
                    </a:ext>
                  </a:extLst>
                </a:gridCol>
              </a:tblGrid>
              <a:tr h="350064">
                <a:tc>
                  <a:txBody>
                    <a:bodyPr/>
                    <a:lstStyle/>
                    <a:p>
                      <a:endParaRPr lang="en-GB" sz="1200" dirty="0"/>
                    </a:p>
                  </a:txBody>
                  <a:tcPr/>
                </a:tc>
                <a:tc>
                  <a:txBody>
                    <a:bodyPr/>
                    <a:lstStyle/>
                    <a:p>
                      <a:r>
                        <a:rPr lang="en-US" sz="1050" dirty="0" err="1"/>
                        <a:t>Repts</a:t>
                      </a:r>
                      <a:r>
                        <a:rPr lang="en-US" sz="1050" dirty="0"/>
                        <a:t> heavy or somewhat heavy burden</a:t>
                      </a:r>
                      <a:endParaRPr lang="en-GB" sz="1050" dirty="0"/>
                    </a:p>
                  </a:txBody>
                  <a:tcPr/>
                </a:tc>
                <a:tc>
                  <a:txBody>
                    <a:bodyPr/>
                    <a:lstStyle/>
                    <a:p>
                      <a:r>
                        <a:rPr lang="en-US" sz="1050" dirty="0"/>
                        <a:t>Missed 2 consecutive payments</a:t>
                      </a:r>
                      <a:endParaRPr lang="en-GB" sz="1050" dirty="0"/>
                    </a:p>
                  </a:txBody>
                  <a:tcPr/>
                </a:tc>
                <a:tc>
                  <a:txBody>
                    <a:bodyPr/>
                    <a:lstStyle/>
                    <a:p>
                      <a:r>
                        <a:rPr lang="en-US" sz="1050" dirty="0"/>
                        <a:t>DSR&gt;30%</a:t>
                      </a:r>
                      <a:endParaRPr lang="en-GB" sz="1050" dirty="0"/>
                    </a:p>
                  </a:txBody>
                  <a:tcPr/>
                </a:tc>
                <a:extLst>
                  <a:ext uri="{0D108BD9-81ED-4DB2-BD59-A6C34878D82A}">
                    <a16:rowId xmlns:a16="http://schemas.microsoft.com/office/drawing/2014/main" val="2777373278"/>
                  </a:ext>
                </a:extLst>
              </a:tr>
              <a:tr h="370840">
                <a:tc>
                  <a:txBody>
                    <a:bodyPr/>
                    <a:lstStyle/>
                    <a:p>
                      <a:endParaRPr lang="en-GB" sz="1100" dirty="0"/>
                    </a:p>
                  </a:txBody>
                  <a:tcP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3617335655"/>
                  </a:ext>
                </a:extLst>
              </a:tr>
              <a:tr h="370840">
                <a:tc>
                  <a:txBody>
                    <a:bodyPr/>
                    <a:lstStyle/>
                    <a:p>
                      <a:r>
                        <a:rPr lang="en-US" sz="1050" dirty="0"/>
                        <a:t>Age 15-24</a:t>
                      </a:r>
                      <a:endParaRPr lang="en-GB" sz="1050" dirty="0"/>
                    </a:p>
                  </a:txBody>
                  <a:tcPr/>
                </a:tc>
                <a:tc>
                  <a:txBody>
                    <a:bodyPr/>
                    <a:lstStyle/>
                    <a:p>
                      <a:r>
                        <a:rPr lang="en-US" sz="1050" dirty="0"/>
                        <a:t>0.617**</a:t>
                      </a:r>
                      <a:endParaRPr lang="en-GB" sz="1050" dirty="0"/>
                    </a:p>
                  </a:txBody>
                  <a:tcPr/>
                </a:tc>
                <a:tc>
                  <a:txBody>
                    <a:bodyPr/>
                    <a:lstStyle/>
                    <a:p>
                      <a:r>
                        <a:rPr lang="en-US" sz="1050" dirty="0"/>
                        <a:t>1.161**</a:t>
                      </a:r>
                      <a:endParaRPr lang="en-GB" sz="1050" dirty="0"/>
                    </a:p>
                  </a:txBody>
                  <a:tcPr/>
                </a:tc>
                <a:tc>
                  <a:txBody>
                    <a:bodyPr/>
                    <a:lstStyle/>
                    <a:p>
                      <a:r>
                        <a:rPr lang="en-US" sz="1050" dirty="0"/>
                        <a:t>-0.115</a:t>
                      </a:r>
                      <a:endParaRPr lang="en-GB" sz="1050" dirty="0"/>
                    </a:p>
                  </a:txBody>
                  <a:tcPr/>
                </a:tc>
                <a:extLst>
                  <a:ext uri="{0D108BD9-81ED-4DB2-BD59-A6C34878D82A}">
                    <a16:rowId xmlns:a16="http://schemas.microsoft.com/office/drawing/2014/main" val="1839432001"/>
                  </a:ext>
                </a:extLst>
              </a:tr>
              <a:tr h="370840">
                <a:tc>
                  <a:txBody>
                    <a:bodyPr/>
                    <a:lstStyle/>
                    <a:p>
                      <a:r>
                        <a:rPr lang="en-US" sz="1050" dirty="0"/>
                        <a:t>Age 25-34</a:t>
                      </a:r>
                      <a:endParaRPr lang="en-GB" sz="1050" dirty="0"/>
                    </a:p>
                  </a:txBody>
                  <a:tcPr/>
                </a:tc>
                <a:tc>
                  <a:txBody>
                    <a:bodyPr/>
                    <a:lstStyle/>
                    <a:p>
                      <a:r>
                        <a:rPr lang="en-US" sz="1050" dirty="0"/>
                        <a:t>0.913**</a:t>
                      </a:r>
                      <a:endParaRPr lang="en-GB" sz="1050" dirty="0"/>
                    </a:p>
                  </a:txBody>
                  <a:tcPr/>
                </a:tc>
                <a:tc>
                  <a:txBody>
                    <a:bodyPr/>
                    <a:lstStyle/>
                    <a:p>
                      <a:r>
                        <a:rPr lang="en-US" sz="1050" dirty="0"/>
                        <a:t>0.845**</a:t>
                      </a:r>
                      <a:endParaRPr lang="en-GB" sz="1050" dirty="0"/>
                    </a:p>
                  </a:txBody>
                  <a:tcPr/>
                </a:tc>
                <a:tc>
                  <a:txBody>
                    <a:bodyPr/>
                    <a:lstStyle/>
                    <a:p>
                      <a:r>
                        <a:rPr lang="en-US" sz="1050" dirty="0"/>
                        <a:t>0.195*</a:t>
                      </a:r>
                      <a:endParaRPr lang="en-GB" sz="1050" dirty="0"/>
                    </a:p>
                  </a:txBody>
                  <a:tcPr/>
                </a:tc>
                <a:extLst>
                  <a:ext uri="{0D108BD9-81ED-4DB2-BD59-A6C34878D82A}">
                    <a16:rowId xmlns:a16="http://schemas.microsoft.com/office/drawing/2014/main" val="4125764621"/>
                  </a:ext>
                </a:extLst>
              </a:tr>
              <a:tr h="370840">
                <a:tc>
                  <a:txBody>
                    <a:bodyPr/>
                    <a:lstStyle/>
                    <a:p>
                      <a:r>
                        <a:rPr lang="en-US" sz="1050" dirty="0"/>
                        <a:t>Age 35-44</a:t>
                      </a:r>
                      <a:endParaRPr lang="en-GB" sz="1050" dirty="0"/>
                    </a:p>
                  </a:txBody>
                  <a:tcPr/>
                </a:tc>
                <a:tc>
                  <a:txBody>
                    <a:bodyPr/>
                    <a:lstStyle/>
                    <a:p>
                      <a:r>
                        <a:rPr lang="en-US" sz="1050" dirty="0"/>
                        <a:t>0.927**</a:t>
                      </a:r>
                      <a:endParaRPr lang="en-GB" sz="1050" dirty="0"/>
                    </a:p>
                  </a:txBody>
                  <a:tcPr/>
                </a:tc>
                <a:tc>
                  <a:txBody>
                    <a:bodyPr/>
                    <a:lstStyle/>
                    <a:p>
                      <a:r>
                        <a:rPr lang="en-US" sz="1050" dirty="0"/>
                        <a:t>0.806**</a:t>
                      </a:r>
                      <a:endParaRPr lang="en-GB" sz="1050" dirty="0"/>
                    </a:p>
                  </a:txBody>
                  <a:tcPr/>
                </a:tc>
                <a:tc>
                  <a:txBody>
                    <a:bodyPr/>
                    <a:lstStyle/>
                    <a:p>
                      <a:r>
                        <a:rPr lang="en-US" sz="1050" dirty="0"/>
                        <a:t>0.306*</a:t>
                      </a:r>
                      <a:endParaRPr lang="en-GB" sz="1050" dirty="0"/>
                    </a:p>
                  </a:txBody>
                  <a:tcPr/>
                </a:tc>
                <a:extLst>
                  <a:ext uri="{0D108BD9-81ED-4DB2-BD59-A6C34878D82A}">
                    <a16:rowId xmlns:a16="http://schemas.microsoft.com/office/drawing/2014/main" val="1836443301"/>
                  </a:ext>
                </a:extLst>
              </a:tr>
              <a:tr h="370840">
                <a:tc>
                  <a:txBody>
                    <a:bodyPr/>
                    <a:lstStyle/>
                    <a:p>
                      <a:r>
                        <a:rPr lang="en-US" sz="1050" dirty="0"/>
                        <a:t>Age 45-54</a:t>
                      </a:r>
                      <a:endParaRPr lang="en-GB" sz="1050" dirty="0"/>
                    </a:p>
                  </a:txBody>
                  <a:tcPr/>
                </a:tc>
                <a:tc>
                  <a:txBody>
                    <a:bodyPr/>
                    <a:lstStyle/>
                    <a:p>
                      <a:r>
                        <a:rPr lang="en-US" sz="1050" dirty="0"/>
                        <a:t>0.845**</a:t>
                      </a:r>
                      <a:endParaRPr lang="en-GB" sz="1050" dirty="0"/>
                    </a:p>
                  </a:txBody>
                  <a:tcPr/>
                </a:tc>
                <a:tc>
                  <a:txBody>
                    <a:bodyPr/>
                    <a:lstStyle/>
                    <a:p>
                      <a:r>
                        <a:rPr lang="en-US" sz="1050" dirty="0"/>
                        <a:t>0.814**</a:t>
                      </a:r>
                      <a:endParaRPr lang="en-GB" sz="1050" dirty="0"/>
                    </a:p>
                  </a:txBody>
                  <a:tcPr/>
                </a:tc>
                <a:tc>
                  <a:txBody>
                    <a:bodyPr/>
                    <a:lstStyle/>
                    <a:p>
                      <a:r>
                        <a:rPr lang="en-US" sz="1050" dirty="0"/>
                        <a:t>0.322**</a:t>
                      </a:r>
                      <a:endParaRPr lang="en-GB" sz="1050" dirty="0"/>
                    </a:p>
                  </a:txBody>
                  <a:tcPr/>
                </a:tc>
                <a:extLst>
                  <a:ext uri="{0D108BD9-81ED-4DB2-BD59-A6C34878D82A}">
                    <a16:rowId xmlns:a16="http://schemas.microsoft.com/office/drawing/2014/main" val="650147529"/>
                  </a:ext>
                </a:extLst>
              </a:tr>
              <a:tr h="370840">
                <a:tc>
                  <a:txBody>
                    <a:bodyPr/>
                    <a:lstStyle/>
                    <a:p>
                      <a:r>
                        <a:rPr lang="en-US" sz="1050" dirty="0"/>
                        <a:t>Age 55-64</a:t>
                      </a:r>
                      <a:endParaRPr lang="en-GB" sz="1050" dirty="0"/>
                    </a:p>
                  </a:txBody>
                  <a:tcPr/>
                </a:tc>
                <a:tc>
                  <a:txBody>
                    <a:bodyPr/>
                    <a:lstStyle/>
                    <a:p>
                      <a:r>
                        <a:rPr lang="en-US" sz="1050" dirty="0"/>
                        <a:t>0.575**</a:t>
                      </a:r>
                      <a:endParaRPr lang="en-GB" sz="1050" dirty="0"/>
                    </a:p>
                  </a:txBody>
                  <a:tcPr/>
                </a:tc>
                <a:tc>
                  <a:txBody>
                    <a:bodyPr/>
                    <a:lstStyle/>
                    <a:p>
                      <a:r>
                        <a:rPr lang="en-US" sz="1050" dirty="0"/>
                        <a:t>0.646**</a:t>
                      </a:r>
                      <a:endParaRPr lang="en-GB" sz="1050" dirty="0"/>
                    </a:p>
                  </a:txBody>
                  <a:tcPr/>
                </a:tc>
                <a:tc>
                  <a:txBody>
                    <a:bodyPr/>
                    <a:lstStyle/>
                    <a:p>
                      <a:r>
                        <a:rPr lang="en-US" sz="1050" dirty="0"/>
                        <a:t>0.171**</a:t>
                      </a:r>
                      <a:endParaRPr lang="en-GB" sz="1050" dirty="0"/>
                    </a:p>
                  </a:txBody>
                  <a:tcPr/>
                </a:tc>
                <a:extLst>
                  <a:ext uri="{0D108BD9-81ED-4DB2-BD59-A6C34878D82A}">
                    <a16:rowId xmlns:a16="http://schemas.microsoft.com/office/drawing/2014/main" val="2373001852"/>
                  </a:ext>
                </a:extLst>
              </a:tr>
              <a:tr h="370840">
                <a:tc>
                  <a:txBody>
                    <a:bodyPr/>
                    <a:lstStyle/>
                    <a:p>
                      <a:r>
                        <a:rPr lang="en-US" sz="1050" dirty="0"/>
                        <a:t>Male</a:t>
                      </a:r>
                      <a:endParaRPr lang="en-GB" sz="1050" dirty="0"/>
                    </a:p>
                  </a:txBody>
                  <a:tcPr/>
                </a:tc>
                <a:tc>
                  <a:txBody>
                    <a:bodyPr/>
                    <a:lstStyle/>
                    <a:p>
                      <a:r>
                        <a:rPr lang="en-US" sz="1050" dirty="0"/>
                        <a:t>0.056**</a:t>
                      </a:r>
                      <a:endParaRPr lang="en-GB" sz="1050" dirty="0"/>
                    </a:p>
                  </a:txBody>
                  <a:tcPr/>
                </a:tc>
                <a:tc>
                  <a:txBody>
                    <a:bodyPr/>
                    <a:lstStyle/>
                    <a:p>
                      <a:r>
                        <a:rPr lang="en-US" sz="1050" dirty="0"/>
                        <a:t>0.167</a:t>
                      </a:r>
                      <a:endParaRPr lang="en-GB" sz="1050" dirty="0"/>
                    </a:p>
                  </a:txBody>
                  <a:tcPr/>
                </a:tc>
                <a:tc>
                  <a:txBody>
                    <a:bodyPr/>
                    <a:lstStyle/>
                    <a:p>
                      <a:r>
                        <a:rPr lang="en-US" sz="1050" dirty="0"/>
                        <a:t>0.065*</a:t>
                      </a:r>
                      <a:endParaRPr lang="en-GB" sz="1050" dirty="0"/>
                    </a:p>
                  </a:txBody>
                  <a:tcPr/>
                </a:tc>
                <a:extLst>
                  <a:ext uri="{0D108BD9-81ED-4DB2-BD59-A6C34878D82A}">
                    <a16:rowId xmlns:a16="http://schemas.microsoft.com/office/drawing/2014/main" val="484256023"/>
                  </a:ext>
                </a:extLst>
              </a:tr>
              <a:tr h="370840">
                <a:tc>
                  <a:txBody>
                    <a:bodyPr/>
                    <a:lstStyle/>
                    <a:p>
                      <a:r>
                        <a:rPr lang="en-US" sz="1050" dirty="0"/>
                        <a:t>Single</a:t>
                      </a:r>
                      <a:endParaRPr lang="en-GB" sz="1050" dirty="0"/>
                    </a:p>
                  </a:txBody>
                  <a:tcPr/>
                </a:tc>
                <a:tc>
                  <a:txBody>
                    <a:bodyPr/>
                    <a:lstStyle/>
                    <a:p>
                      <a:r>
                        <a:rPr lang="en-US" sz="1050" dirty="0"/>
                        <a:t>0.218**</a:t>
                      </a:r>
                      <a:endParaRPr lang="en-GB" sz="1050" dirty="0"/>
                    </a:p>
                  </a:txBody>
                  <a:tcPr/>
                </a:tc>
                <a:tc>
                  <a:txBody>
                    <a:bodyPr/>
                    <a:lstStyle/>
                    <a:p>
                      <a:r>
                        <a:rPr lang="en-US" sz="1050" dirty="0"/>
                        <a:t>0.184</a:t>
                      </a:r>
                      <a:endParaRPr lang="en-GB" sz="1050" dirty="0"/>
                    </a:p>
                  </a:txBody>
                  <a:tcPr/>
                </a:tc>
                <a:tc>
                  <a:txBody>
                    <a:bodyPr/>
                    <a:lstStyle/>
                    <a:p>
                      <a:r>
                        <a:rPr lang="en-US" sz="1050" dirty="0"/>
                        <a:t>-0.146**</a:t>
                      </a:r>
                      <a:endParaRPr lang="en-GB" sz="1050" dirty="0"/>
                    </a:p>
                  </a:txBody>
                  <a:tcPr/>
                </a:tc>
                <a:extLst>
                  <a:ext uri="{0D108BD9-81ED-4DB2-BD59-A6C34878D82A}">
                    <a16:rowId xmlns:a16="http://schemas.microsoft.com/office/drawing/2014/main" val="1902566651"/>
                  </a:ext>
                </a:extLst>
              </a:tr>
              <a:tr h="370840">
                <a:tc>
                  <a:txBody>
                    <a:bodyPr/>
                    <a:lstStyle/>
                    <a:p>
                      <a:r>
                        <a:rPr lang="en-US" sz="1050" dirty="0" err="1"/>
                        <a:t>Divcd</a:t>
                      </a:r>
                      <a:r>
                        <a:rPr lang="en-US" sz="1050" dirty="0"/>
                        <a:t> or </a:t>
                      </a:r>
                      <a:r>
                        <a:rPr lang="en-US" sz="1050" dirty="0" err="1"/>
                        <a:t>sep.</a:t>
                      </a:r>
                      <a:endParaRPr lang="en-GB" sz="1050" dirty="0"/>
                    </a:p>
                  </a:txBody>
                  <a:tcPr/>
                </a:tc>
                <a:tc>
                  <a:txBody>
                    <a:bodyPr/>
                    <a:lstStyle/>
                    <a:p>
                      <a:r>
                        <a:rPr lang="en-US" sz="1050" dirty="0"/>
                        <a:t>0.502**</a:t>
                      </a:r>
                      <a:endParaRPr lang="en-GB" sz="1050" dirty="0"/>
                    </a:p>
                  </a:txBody>
                  <a:tcPr/>
                </a:tc>
                <a:tc>
                  <a:txBody>
                    <a:bodyPr/>
                    <a:lstStyle/>
                    <a:p>
                      <a:r>
                        <a:rPr lang="en-US" sz="1050" dirty="0"/>
                        <a:t>0.228</a:t>
                      </a:r>
                      <a:endParaRPr lang="en-GB" sz="1050" dirty="0"/>
                    </a:p>
                  </a:txBody>
                  <a:tcPr/>
                </a:tc>
                <a:tc>
                  <a:txBody>
                    <a:bodyPr/>
                    <a:lstStyle/>
                    <a:p>
                      <a:r>
                        <a:rPr lang="en-US" sz="1050" dirty="0"/>
                        <a:t>0.072</a:t>
                      </a:r>
                      <a:endParaRPr lang="en-GB" sz="1050" dirty="0"/>
                    </a:p>
                  </a:txBody>
                  <a:tcPr/>
                </a:tc>
                <a:extLst>
                  <a:ext uri="{0D108BD9-81ED-4DB2-BD59-A6C34878D82A}">
                    <a16:rowId xmlns:a16="http://schemas.microsoft.com/office/drawing/2014/main" val="1885357738"/>
                  </a:ext>
                </a:extLst>
              </a:tr>
              <a:tr h="370840">
                <a:tc>
                  <a:txBody>
                    <a:bodyPr/>
                    <a:lstStyle/>
                    <a:p>
                      <a:r>
                        <a:rPr lang="en-US" sz="1050" dirty="0"/>
                        <a:t>Undergrad degree</a:t>
                      </a:r>
                      <a:endParaRPr lang="en-GB" sz="1050" dirty="0"/>
                    </a:p>
                  </a:txBody>
                  <a:tcPr/>
                </a:tc>
                <a:tc>
                  <a:txBody>
                    <a:bodyPr/>
                    <a:lstStyle/>
                    <a:p>
                      <a:r>
                        <a:rPr lang="en-US" sz="1050" dirty="0"/>
                        <a:t>-0.117**</a:t>
                      </a:r>
                      <a:endParaRPr lang="en-GB" sz="1050" dirty="0"/>
                    </a:p>
                  </a:txBody>
                  <a:tcPr/>
                </a:tc>
                <a:tc>
                  <a:txBody>
                    <a:bodyPr/>
                    <a:lstStyle/>
                    <a:p>
                      <a:r>
                        <a:rPr lang="en-US" sz="1050" dirty="0"/>
                        <a:t>-0.090</a:t>
                      </a:r>
                      <a:endParaRPr lang="en-GB" sz="1050" dirty="0"/>
                    </a:p>
                  </a:txBody>
                  <a:tcPr/>
                </a:tc>
                <a:tc>
                  <a:txBody>
                    <a:bodyPr/>
                    <a:lstStyle/>
                    <a:p>
                      <a:r>
                        <a:rPr lang="en-US" sz="1050" dirty="0"/>
                        <a:t>-0.012</a:t>
                      </a:r>
                      <a:endParaRPr lang="en-GB" sz="1050" dirty="0"/>
                    </a:p>
                  </a:txBody>
                  <a:tcPr/>
                </a:tc>
                <a:extLst>
                  <a:ext uri="{0D108BD9-81ED-4DB2-BD59-A6C34878D82A}">
                    <a16:rowId xmlns:a16="http://schemas.microsoft.com/office/drawing/2014/main" val="1586846254"/>
                  </a:ext>
                </a:extLst>
              </a:tr>
            </a:tbl>
          </a:graphicData>
        </a:graphic>
      </p:graphicFrame>
      <p:graphicFrame>
        <p:nvGraphicFramePr>
          <p:cNvPr id="9" name="Table 15">
            <a:extLst>
              <a:ext uri="{FF2B5EF4-FFF2-40B4-BE49-F238E27FC236}">
                <a16:creationId xmlns:a16="http://schemas.microsoft.com/office/drawing/2014/main" id="{6F1698B1-C4B6-4BFF-A621-312959B4DC80}"/>
              </a:ext>
            </a:extLst>
          </p:cNvPr>
          <p:cNvGraphicFramePr>
            <a:graphicFrameLocks noGrp="1"/>
          </p:cNvGraphicFramePr>
          <p:nvPr>
            <p:extLst>
              <p:ext uri="{D42A27DB-BD31-4B8C-83A1-F6EECF244321}">
                <p14:modId xmlns:p14="http://schemas.microsoft.com/office/powerpoint/2010/main" val="229987471"/>
              </p:ext>
            </p:extLst>
          </p:nvPr>
        </p:nvGraphicFramePr>
        <p:xfrm>
          <a:off x="6371842" y="1173111"/>
          <a:ext cx="4644572" cy="3909060"/>
        </p:xfrm>
        <a:graphic>
          <a:graphicData uri="http://schemas.openxmlformats.org/drawingml/2006/table">
            <a:tbl>
              <a:tblPr firstRow="1" bandRow="1">
                <a:tableStyleId>{2D5ABB26-0587-4C30-8999-92F81FD0307C}</a:tableStyleId>
              </a:tblPr>
              <a:tblGrid>
                <a:gridCol w="1161143">
                  <a:extLst>
                    <a:ext uri="{9D8B030D-6E8A-4147-A177-3AD203B41FA5}">
                      <a16:colId xmlns:a16="http://schemas.microsoft.com/office/drawing/2014/main" val="326276838"/>
                    </a:ext>
                  </a:extLst>
                </a:gridCol>
                <a:gridCol w="1161143">
                  <a:extLst>
                    <a:ext uri="{9D8B030D-6E8A-4147-A177-3AD203B41FA5}">
                      <a16:colId xmlns:a16="http://schemas.microsoft.com/office/drawing/2014/main" val="2473545698"/>
                    </a:ext>
                  </a:extLst>
                </a:gridCol>
                <a:gridCol w="1161143">
                  <a:extLst>
                    <a:ext uri="{9D8B030D-6E8A-4147-A177-3AD203B41FA5}">
                      <a16:colId xmlns:a16="http://schemas.microsoft.com/office/drawing/2014/main" val="169616468"/>
                    </a:ext>
                  </a:extLst>
                </a:gridCol>
                <a:gridCol w="1161143">
                  <a:extLst>
                    <a:ext uri="{9D8B030D-6E8A-4147-A177-3AD203B41FA5}">
                      <a16:colId xmlns:a16="http://schemas.microsoft.com/office/drawing/2014/main" val="1053382026"/>
                    </a:ext>
                  </a:extLst>
                </a:gridCol>
              </a:tblGrid>
              <a:tr h="370840">
                <a:tc>
                  <a:txBody>
                    <a:bodyPr/>
                    <a:lstStyle/>
                    <a:p>
                      <a:endParaRPr lang="en-GB" sz="1050" dirty="0"/>
                    </a:p>
                  </a:txBody>
                  <a:tcPr/>
                </a:tc>
                <a:tc>
                  <a:txBody>
                    <a:bodyPr/>
                    <a:lstStyle/>
                    <a:p>
                      <a:r>
                        <a:rPr lang="en-US" sz="1050" dirty="0" err="1"/>
                        <a:t>Repts</a:t>
                      </a:r>
                      <a:r>
                        <a:rPr lang="en-US" sz="1050" dirty="0"/>
                        <a:t> heavy or somewhat heavy burden</a:t>
                      </a:r>
                      <a:endParaRPr lang="en-GB" sz="1050" dirty="0"/>
                    </a:p>
                  </a:txBody>
                  <a:tcPr/>
                </a:tc>
                <a:tc>
                  <a:txBody>
                    <a:bodyPr/>
                    <a:lstStyle/>
                    <a:p>
                      <a:r>
                        <a:rPr lang="en-US" sz="1050" dirty="0"/>
                        <a:t>Missed 2 consecutive payments</a:t>
                      </a:r>
                      <a:endParaRPr lang="en-GB" sz="1050" dirty="0"/>
                    </a:p>
                  </a:txBody>
                  <a:tcPr/>
                </a:tc>
                <a:tc>
                  <a:txBody>
                    <a:bodyPr/>
                    <a:lstStyle/>
                    <a:p>
                      <a:r>
                        <a:rPr lang="en-US" sz="1050" dirty="0"/>
                        <a:t>DSR&gt;30%</a:t>
                      </a:r>
                      <a:endParaRPr lang="en-GB" sz="1050" dirty="0"/>
                    </a:p>
                  </a:txBody>
                  <a:tcPr/>
                </a:tc>
                <a:extLst>
                  <a:ext uri="{0D108BD9-81ED-4DB2-BD59-A6C34878D82A}">
                    <a16:rowId xmlns:a16="http://schemas.microsoft.com/office/drawing/2014/main" val="16379849"/>
                  </a:ext>
                </a:extLst>
              </a:tr>
              <a:tr h="370840">
                <a:tc>
                  <a:txBody>
                    <a:bodyPr/>
                    <a:lstStyle/>
                    <a:p>
                      <a:endParaRPr lang="en-GB" sz="1050" dirty="0"/>
                    </a:p>
                  </a:txBody>
                  <a:tcP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1024053593"/>
                  </a:ext>
                </a:extLst>
              </a:tr>
              <a:tr h="370840">
                <a:tc>
                  <a:txBody>
                    <a:bodyPr/>
                    <a:lstStyle/>
                    <a:p>
                      <a:r>
                        <a:rPr lang="en-US" sz="1050" dirty="0"/>
                        <a:t>Dep children</a:t>
                      </a:r>
                      <a:endParaRPr lang="en-GB" sz="1050" dirty="0"/>
                    </a:p>
                  </a:txBody>
                  <a:tcPr/>
                </a:tc>
                <a:tc>
                  <a:txBody>
                    <a:bodyPr/>
                    <a:lstStyle/>
                    <a:p>
                      <a:r>
                        <a:rPr lang="en-US" sz="1050" dirty="0"/>
                        <a:t>0.395**</a:t>
                      </a:r>
                      <a:endParaRPr lang="en-GB" sz="1050" dirty="0"/>
                    </a:p>
                  </a:txBody>
                  <a:tcPr/>
                </a:tc>
                <a:tc>
                  <a:txBody>
                    <a:bodyPr/>
                    <a:lstStyle/>
                    <a:p>
                      <a:r>
                        <a:rPr lang="en-US" sz="1050" dirty="0"/>
                        <a:t>-0.017</a:t>
                      </a:r>
                      <a:endParaRPr lang="en-GB" sz="1050" dirty="0"/>
                    </a:p>
                  </a:txBody>
                  <a:tcPr/>
                </a:tc>
                <a:tc>
                  <a:txBody>
                    <a:bodyPr/>
                    <a:lstStyle/>
                    <a:p>
                      <a:r>
                        <a:rPr lang="en-US" sz="1050" dirty="0"/>
                        <a:t>0.240**</a:t>
                      </a:r>
                      <a:endParaRPr lang="en-GB" sz="1050" dirty="0"/>
                    </a:p>
                  </a:txBody>
                  <a:tcPr/>
                </a:tc>
                <a:extLst>
                  <a:ext uri="{0D108BD9-81ED-4DB2-BD59-A6C34878D82A}">
                    <a16:rowId xmlns:a16="http://schemas.microsoft.com/office/drawing/2014/main" val="3776840869"/>
                  </a:ext>
                </a:extLst>
              </a:tr>
              <a:tr h="370840">
                <a:tc>
                  <a:txBody>
                    <a:bodyPr/>
                    <a:lstStyle/>
                    <a:p>
                      <a:r>
                        <a:rPr lang="en-US" sz="1050" dirty="0"/>
                        <a:t>Owns or rents</a:t>
                      </a:r>
                      <a:endParaRPr lang="en-GB" sz="1050" dirty="0"/>
                    </a:p>
                  </a:txBody>
                  <a:tcPr/>
                </a:tc>
                <a:tc>
                  <a:txBody>
                    <a:bodyPr/>
                    <a:lstStyle/>
                    <a:p>
                      <a:r>
                        <a:rPr lang="en-US" sz="1050" dirty="0"/>
                        <a:t>0.165**</a:t>
                      </a:r>
                      <a:endParaRPr lang="en-GB" sz="1050" dirty="0"/>
                    </a:p>
                  </a:txBody>
                  <a:tcPr/>
                </a:tc>
                <a:tc>
                  <a:txBody>
                    <a:bodyPr/>
                    <a:lstStyle/>
                    <a:p>
                      <a:r>
                        <a:rPr lang="en-US" sz="1050" dirty="0"/>
                        <a:t>0.280</a:t>
                      </a:r>
                      <a:endParaRPr lang="en-GB" sz="1050" dirty="0"/>
                    </a:p>
                  </a:txBody>
                  <a:tcPr/>
                </a:tc>
                <a:tc>
                  <a:txBody>
                    <a:bodyPr/>
                    <a:lstStyle/>
                    <a:p>
                      <a:r>
                        <a:rPr lang="en-US" sz="1050" dirty="0"/>
                        <a:t>0.092</a:t>
                      </a:r>
                      <a:endParaRPr lang="en-GB" sz="1050" dirty="0"/>
                    </a:p>
                  </a:txBody>
                  <a:tcPr/>
                </a:tc>
                <a:extLst>
                  <a:ext uri="{0D108BD9-81ED-4DB2-BD59-A6C34878D82A}">
                    <a16:rowId xmlns:a16="http://schemas.microsoft.com/office/drawing/2014/main" val="1740714167"/>
                  </a:ext>
                </a:extLst>
              </a:tr>
              <a:tr h="370840">
                <a:tc>
                  <a:txBody>
                    <a:bodyPr/>
                    <a:lstStyle/>
                    <a:p>
                      <a:r>
                        <a:rPr lang="en-US" sz="1050" dirty="0"/>
                        <a:t>Unemployed</a:t>
                      </a:r>
                      <a:endParaRPr lang="en-GB" sz="1050" dirty="0"/>
                    </a:p>
                  </a:txBody>
                  <a:tcPr/>
                </a:tc>
                <a:tc>
                  <a:txBody>
                    <a:bodyPr/>
                    <a:lstStyle/>
                    <a:p>
                      <a:r>
                        <a:rPr lang="en-US" sz="1050" dirty="0"/>
                        <a:t>0.309**</a:t>
                      </a:r>
                      <a:endParaRPr lang="en-GB" sz="1050" dirty="0"/>
                    </a:p>
                  </a:txBody>
                  <a:tcPr/>
                </a:tc>
                <a:tc>
                  <a:txBody>
                    <a:bodyPr/>
                    <a:lstStyle/>
                    <a:p>
                      <a:r>
                        <a:rPr lang="en-US" sz="1050" dirty="0"/>
                        <a:t>0.284</a:t>
                      </a:r>
                      <a:endParaRPr lang="en-GB" sz="1050" dirty="0"/>
                    </a:p>
                  </a:txBody>
                  <a:tcPr/>
                </a:tc>
                <a:tc>
                  <a:txBody>
                    <a:bodyPr/>
                    <a:lstStyle/>
                    <a:p>
                      <a:r>
                        <a:rPr lang="en-US" sz="1050" dirty="0"/>
                        <a:t>0.181</a:t>
                      </a:r>
                      <a:endParaRPr lang="en-GB" sz="1050" dirty="0"/>
                    </a:p>
                  </a:txBody>
                  <a:tcPr/>
                </a:tc>
                <a:extLst>
                  <a:ext uri="{0D108BD9-81ED-4DB2-BD59-A6C34878D82A}">
                    <a16:rowId xmlns:a16="http://schemas.microsoft.com/office/drawing/2014/main" val="1372496642"/>
                  </a:ext>
                </a:extLst>
              </a:tr>
              <a:tr h="370840">
                <a:tc>
                  <a:txBody>
                    <a:bodyPr/>
                    <a:lstStyle/>
                    <a:p>
                      <a:r>
                        <a:rPr lang="en-US" sz="1050" dirty="0"/>
                        <a:t>Self </a:t>
                      </a:r>
                      <a:r>
                        <a:rPr lang="en-US" sz="1050" dirty="0" err="1"/>
                        <a:t>empl</a:t>
                      </a:r>
                      <a:endParaRPr lang="en-GB" sz="1050" dirty="0"/>
                    </a:p>
                  </a:txBody>
                  <a:tcPr/>
                </a:tc>
                <a:tc>
                  <a:txBody>
                    <a:bodyPr/>
                    <a:lstStyle/>
                    <a:p>
                      <a:r>
                        <a:rPr lang="en-US" sz="1050" dirty="0"/>
                        <a:t>0.086*</a:t>
                      </a:r>
                      <a:endParaRPr lang="en-GB" sz="1050" dirty="0"/>
                    </a:p>
                  </a:txBody>
                  <a:tcPr/>
                </a:tc>
                <a:tc>
                  <a:txBody>
                    <a:bodyPr/>
                    <a:lstStyle/>
                    <a:p>
                      <a:r>
                        <a:rPr lang="en-US" sz="1050" dirty="0"/>
                        <a:t>-0.053</a:t>
                      </a:r>
                      <a:endParaRPr lang="en-GB" sz="1050" dirty="0"/>
                    </a:p>
                  </a:txBody>
                  <a:tcPr/>
                </a:tc>
                <a:tc>
                  <a:txBody>
                    <a:bodyPr/>
                    <a:lstStyle/>
                    <a:p>
                      <a:r>
                        <a:rPr lang="en-US" sz="1050" dirty="0"/>
                        <a:t>0.175**</a:t>
                      </a:r>
                      <a:endParaRPr lang="en-GB" sz="1050" dirty="0"/>
                    </a:p>
                  </a:txBody>
                  <a:tcPr/>
                </a:tc>
                <a:extLst>
                  <a:ext uri="{0D108BD9-81ED-4DB2-BD59-A6C34878D82A}">
                    <a16:rowId xmlns:a16="http://schemas.microsoft.com/office/drawing/2014/main" val="28525048"/>
                  </a:ext>
                </a:extLst>
              </a:tr>
              <a:tr h="370840">
                <a:tc>
                  <a:txBody>
                    <a:bodyPr/>
                    <a:lstStyle/>
                    <a:p>
                      <a:r>
                        <a:rPr lang="en-US" sz="1050" dirty="0"/>
                        <a:t>Log (net </a:t>
                      </a:r>
                      <a:r>
                        <a:rPr lang="en-US" sz="1050" dirty="0" err="1"/>
                        <a:t>inc</a:t>
                      </a:r>
                      <a:r>
                        <a:rPr lang="en-US" sz="1050" dirty="0"/>
                        <a:t>)</a:t>
                      </a:r>
                      <a:endParaRPr lang="en-GB" sz="1050" dirty="0"/>
                    </a:p>
                  </a:txBody>
                  <a:tcPr/>
                </a:tc>
                <a:tc>
                  <a:txBody>
                    <a:bodyPr/>
                    <a:lstStyle/>
                    <a:p>
                      <a:r>
                        <a:rPr lang="en-US" sz="1050" dirty="0"/>
                        <a:t>-0.026</a:t>
                      </a:r>
                      <a:endParaRPr lang="en-GB" sz="1050" dirty="0"/>
                    </a:p>
                  </a:txBody>
                  <a:tcPr/>
                </a:tc>
                <a:tc>
                  <a:txBody>
                    <a:bodyPr/>
                    <a:lstStyle/>
                    <a:p>
                      <a:r>
                        <a:rPr lang="en-US" sz="1050" dirty="0"/>
                        <a:t>-0.122</a:t>
                      </a:r>
                      <a:endParaRPr lang="en-GB" sz="1050" dirty="0"/>
                    </a:p>
                  </a:txBody>
                  <a:tcPr/>
                </a:tc>
                <a:tc>
                  <a:txBody>
                    <a:bodyPr/>
                    <a:lstStyle/>
                    <a:p>
                      <a:r>
                        <a:rPr lang="en-US" sz="1050" dirty="0"/>
                        <a:t>-0.141**</a:t>
                      </a:r>
                      <a:endParaRPr lang="en-GB" sz="1050" dirty="0"/>
                    </a:p>
                  </a:txBody>
                  <a:tcPr/>
                </a:tc>
                <a:extLst>
                  <a:ext uri="{0D108BD9-81ED-4DB2-BD59-A6C34878D82A}">
                    <a16:rowId xmlns:a16="http://schemas.microsoft.com/office/drawing/2014/main" val="1248035273"/>
                  </a:ext>
                </a:extLst>
              </a:tr>
              <a:tr h="370840">
                <a:tc>
                  <a:txBody>
                    <a:bodyPr/>
                    <a:lstStyle/>
                    <a:p>
                      <a:r>
                        <a:rPr lang="en-US" sz="1050" dirty="0"/>
                        <a:t>Total benefits</a:t>
                      </a:r>
                      <a:endParaRPr lang="en-GB" sz="1050" dirty="0"/>
                    </a:p>
                  </a:txBody>
                  <a:tcPr/>
                </a:tc>
                <a:tc>
                  <a:txBody>
                    <a:bodyPr/>
                    <a:lstStyle/>
                    <a:p>
                      <a:r>
                        <a:rPr lang="en-US" sz="1050" dirty="0"/>
                        <a:t>+ **</a:t>
                      </a:r>
                      <a:endParaRPr lang="en-GB" sz="1050" dirty="0"/>
                    </a:p>
                  </a:txBody>
                  <a:tcPr/>
                </a:tc>
                <a:tc>
                  <a:txBody>
                    <a:bodyPr/>
                    <a:lstStyle/>
                    <a:p>
                      <a:r>
                        <a:rPr lang="en-US" sz="1050" dirty="0"/>
                        <a:t>+ **</a:t>
                      </a:r>
                      <a:endParaRPr lang="en-GB" sz="1050" dirty="0"/>
                    </a:p>
                  </a:txBody>
                  <a:tcPr/>
                </a:tc>
                <a:tc>
                  <a:txBody>
                    <a:bodyPr/>
                    <a:lstStyle/>
                    <a:p>
                      <a:r>
                        <a:rPr lang="en-US" sz="1050" dirty="0"/>
                        <a:t>- **</a:t>
                      </a:r>
                      <a:endParaRPr lang="en-GB" sz="1050" dirty="0"/>
                    </a:p>
                  </a:txBody>
                  <a:tcPr/>
                </a:tc>
                <a:extLst>
                  <a:ext uri="{0D108BD9-81ED-4DB2-BD59-A6C34878D82A}">
                    <a16:rowId xmlns:a16="http://schemas.microsoft.com/office/drawing/2014/main" val="2889307972"/>
                  </a:ext>
                </a:extLst>
              </a:tr>
              <a:tr h="370840">
                <a:tc>
                  <a:txBody>
                    <a:bodyPr/>
                    <a:lstStyle/>
                    <a:p>
                      <a:r>
                        <a:rPr lang="en-US" sz="1050" dirty="0" err="1"/>
                        <a:t>Repayts</a:t>
                      </a:r>
                      <a:r>
                        <a:rPr lang="en-US" sz="1050" dirty="0"/>
                        <a:t>/net </a:t>
                      </a:r>
                      <a:r>
                        <a:rPr lang="en-US" sz="1050" dirty="0" err="1"/>
                        <a:t>inc</a:t>
                      </a:r>
                      <a:endParaRPr lang="en-GB" sz="1050" dirty="0"/>
                    </a:p>
                  </a:txBody>
                  <a:tcPr/>
                </a:tc>
                <a:tc>
                  <a:txBody>
                    <a:bodyPr/>
                    <a:lstStyle/>
                    <a:p>
                      <a:r>
                        <a:rPr lang="en-US" sz="1050" dirty="0"/>
                        <a:t>1.235**</a:t>
                      </a:r>
                      <a:endParaRPr lang="en-GB" sz="1050" dirty="0"/>
                    </a:p>
                  </a:txBody>
                  <a:tcPr/>
                </a:tc>
                <a:tc>
                  <a:txBody>
                    <a:bodyPr/>
                    <a:lstStyle/>
                    <a:p>
                      <a:r>
                        <a:rPr lang="en-US" sz="1050" dirty="0"/>
                        <a:t>0.451**</a:t>
                      </a:r>
                      <a:endParaRPr lang="en-GB" sz="1050" dirty="0"/>
                    </a:p>
                  </a:txBody>
                  <a:tcPr/>
                </a:tc>
                <a:tc>
                  <a:txBody>
                    <a:bodyPr/>
                    <a:lstStyle/>
                    <a:p>
                      <a:endParaRPr lang="en-GB" sz="1050" dirty="0"/>
                    </a:p>
                  </a:txBody>
                  <a:tcPr/>
                </a:tc>
                <a:extLst>
                  <a:ext uri="{0D108BD9-81ED-4DB2-BD59-A6C34878D82A}">
                    <a16:rowId xmlns:a16="http://schemas.microsoft.com/office/drawing/2014/main" val="1824463562"/>
                  </a:ext>
                </a:extLst>
              </a:tr>
              <a:tr h="370840">
                <a:tc>
                  <a:txBody>
                    <a:bodyPr/>
                    <a:lstStyle/>
                    <a:p>
                      <a:r>
                        <a:rPr lang="en-US" sz="1050" dirty="0"/>
                        <a:t>Log (net wealth)</a:t>
                      </a:r>
                      <a:endParaRPr lang="en-GB" sz="1050" dirty="0"/>
                    </a:p>
                  </a:txBody>
                  <a:tcPr/>
                </a:tc>
                <a:tc>
                  <a:txBody>
                    <a:bodyPr/>
                    <a:lstStyle/>
                    <a:p>
                      <a:r>
                        <a:rPr lang="en-US" sz="1050" dirty="0"/>
                        <a:t>-0.076**</a:t>
                      </a:r>
                      <a:endParaRPr lang="en-GB" sz="1050" dirty="0"/>
                    </a:p>
                  </a:txBody>
                  <a:tcPr/>
                </a:tc>
                <a:tc>
                  <a:txBody>
                    <a:bodyPr/>
                    <a:lstStyle/>
                    <a:p>
                      <a:r>
                        <a:rPr lang="en-US" sz="1050" dirty="0"/>
                        <a:t>-0.041**</a:t>
                      </a:r>
                      <a:endParaRPr lang="en-GB" sz="1050" dirty="0"/>
                    </a:p>
                  </a:txBody>
                  <a:tcPr/>
                </a:tc>
                <a:tc>
                  <a:txBody>
                    <a:bodyPr/>
                    <a:lstStyle/>
                    <a:p>
                      <a:r>
                        <a:rPr lang="en-US" sz="1050" dirty="0"/>
                        <a:t>-0.042**</a:t>
                      </a:r>
                      <a:endParaRPr lang="en-GB" sz="1050" dirty="0"/>
                    </a:p>
                  </a:txBody>
                  <a:tcPr/>
                </a:tc>
                <a:extLst>
                  <a:ext uri="{0D108BD9-81ED-4DB2-BD59-A6C34878D82A}">
                    <a16:rowId xmlns:a16="http://schemas.microsoft.com/office/drawing/2014/main" val="933557630"/>
                  </a:ext>
                </a:extLst>
              </a:tr>
            </a:tbl>
          </a:graphicData>
        </a:graphic>
      </p:graphicFrame>
      <p:cxnSp>
        <p:nvCxnSpPr>
          <p:cNvPr id="17" name="Straight Connector 16">
            <a:extLst>
              <a:ext uri="{FF2B5EF4-FFF2-40B4-BE49-F238E27FC236}">
                <a16:creationId xmlns:a16="http://schemas.microsoft.com/office/drawing/2014/main" id="{22A1B821-24B5-4420-BB99-307650503679}"/>
              </a:ext>
            </a:extLst>
          </p:cNvPr>
          <p:cNvCxnSpPr>
            <a:cxnSpLocks/>
          </p:cNvCxnSpPr>
          <p:nvPr/>
        </p:nvCxnSpPr>
        <p:spPr>
          <a:xfrm>
            <a:off x="793630" y="1854028"/>
            <a:ext cx="422441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D1EEA95-4C59-46F6-A46B-BD05AA4C1990}"/>
              </a:ext>
            </a:extLst>
          </p:cNvPr>
          <p:cNvCxnSpPr/>
          <p:nvPr/>
        </p:nvCxnSpPr>
        <p:spPr>
          <a:xfrm>
            <a:off x="6463247" y="1854028"/>
            <a:ext cx="427980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C97707E-38BC-4EEF-9B4F-7BEEF76B4892}"/>
              </a:ext>
            </a:extLst>
          </p:cNvPr>
          <p:cNvCxnSpPr/>
          <p:nvPr/>
        </p:nvCxnSpPr>
        <p:spPr>
          <a:xfrm>
            <a:off x="744105" y="5629136"/>
            <a:ext cx="406430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78274AEB-F811-4A2B-9BF5-647EDAFC83FE}"/>
              </a:ext>
            </a:extLst>
          </p:cNvPr>
          <p:cNvCxnSpPr/>
          <p:nvPr/>
        </p:nvCxnSpPr>
        <p:spPr>
          <a:xfrm>
            <a:off x="6463247" y="5597912"/>
            <a:ext cx="416609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5D9754F-0798-4661-8C12-3C89793B2E67}"/>
              </a:ext>
            </a:extLst>
          </p:cNvPr>
          <p:cNvCxnSpPr>
            <a:cxnSpLocks/>
          </p:cNvCxnSpPr>
          <p:nvPr/>
        </p:nvCxnSpPr>
        <p:spPr>
          <a:xfrm>
            <a:off x="793630" y="1159229"/>
            <a:ext cx="4224418" cy="138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67BE281-F431-4B22-AF28-AEB97E2BC369}"/>
              </a:ext>
            </a:extLst>
          </p:cNvPr>
          <p:cNvCxnSpPr/>
          <p:nvPr/>
        </p:nvCxnSpPr>
        <p:spPr>
          <a:xfrm>
            <a:off x="6463247" y="1159229"/>
            <a:ext cx="42463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9365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96459" y="2097399"/>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4339362" y="210766"/>
            <a:ext cx="3327578" cy="400110"/>
          </a:xfrm>
          <a:prstGeom prst="rect">
            <a:avLst/>
          </a:prstGeom>
          <a:noFill/>
        </p:spPr>
        <p:txBody>
          <a:bodyPr wrap="none" rtlCol="0">
            <a:spAutoFit/>
          </a:bodyPr>
          <a:lstStyle/>
          <a:p>
            <a:r>
              <a:rPr lang="en-GB" sz="2000" dirty="0">
                <a:solidFill>
                  <a:srgbClr val="FF0000"/>
                </a:solidFill>
              </a:rPr>
              <a:t>Example of selection equation</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2627452583"/>
              </p:ext>
            </p:extLst>
          </p:nvPr>
        </p:nvGraphicFramePr>
        <p:xfrm>
          <a:off x="480397" y="1037405"/>
          <a:ext cx="4857957" cy="3854749"/>
        </p:xfrm>
        <a:graphic>
          <a:graphicData uri="http://schemas.openxmlformats.org/drawingml/2006/table">
            <a:tbl>
              <a:tblPr firstRow="1" firstCol="1">
                <a:tableStyleId>{2D5ABB26-0587-4C30-8999-92F81FD0307C}</a:tableStyleId>
              </a:tblPr>
              <a:tblGrid>
                <a:gridCol w="1641132">
                  <a:extLst>
                    <a:ext uri="{9D8B030D-6E8A-4147-A177-3AD203B41FA5}">
                      <a16:colId xmlns:a16="http://schemas.microsoft.com/office/drawing/2014/main" val="4156564563"/>
                    </a:ext>
                  </a:extLst>
                </a:gridCol>
                <a:gridCol w="1218061">
                  <a:extLst>
                    <a:ext uri="{9D8B030D-6E8A-4147-A177-3AD203B41FA5}">
                      <a16:colId xmlns:a16="http://schemas.microsoft.com/office/drawing/2014/main" val="4211470043"/>
                    </a:ext>
                  </a:extLst>
                </a:gridCol>
                <a:gridCol w="974449">
                  <a:extLst>
                    <a:ext uri="{9D8B030D-6E8A-4147-A177-3AD203B41FA5}">
                      <a16:colId xmlns:a16="http://schemas.microsoft.com/office/drawing/2014/main" val="864423434"/>
                    </a:ext>
                  </a:extLst>
                </a:gridCol>
                <a:gridCol w="1024315">
                  <a:extLst>
                    <a:ext uri="{9D8B030D-6E8A-4147-A177-3AD203B41FA5}">
                      <a16:colId xmlns:a16="http://schemas.microsoft.com/office/drawing/2014/main" val="964311756"/>
                    </a:ext>
                  </a:extLst>
                </a:gridCol>
              </a:tblGrid>
              <a:tr h="548549">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Repayments are a  heavy or somewhat heavy burden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Missed two consecutive payments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Debt-service ratio &gt; 30%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4967501"/>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73801430"/>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Age 25-54</a:t>
                      </a:r>
                    </a:p>
                  </a:txBody>
                  <a:tcPr marL="52141" marR="52141" marT="0" marB="0"/>
                </a:tc>
                <a:tc>
                  <a:txBody>
                    <a:bodyPr/>
                    <a:lstStyle/>
                    <a:p>
                      <a:pPr algn="l">
                        <a:lnSpc>
                          <a:spcPct val="107000"/>
                        </a:lnSpc>
                        <a:spcAft>
                          <a:spcPts val="0"/>
                        </a:spcAft>
                      </a:pPr>
                      <a:r>
                        <a:rPr lang="en-GB" sz="1050" dirty="0">
                          <a:effectLst/>
                        </a:rPr>
                        <a:t>0.159**</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0.300**</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0.101**</a:t>
                      </a:r>
                    </a:p>
                  </a:txBody>
                  <a:tcPr marL="52141" marR="52141" marT="0" marB="0"/>
                </a:tc>
                <a:extLst>
                  <a:ext uri="{0D108BD9-81ED-4DB2-BD59-A6C34878D82A}">
                    <a16:rowId xmlns:a16="http://schemas.microsoft.com/office/drawing/2014/main" val="411642422"/>
                  </a:ext>
                </a:extLst>
              </a:tr>
              <a:tr h="247619">
                <a:tc>
                  <a:txBody>
                    <a:bodyPr/>
                    <a:lstStyle/>
                    <a:p>
                      <a:pPr algn="l">
                        <a:lnSpc>
                          <a:spcPct val="107000"/>
                        </a:lnSpc>
                        <a:spcAft>
                          <a:spcPts val="0"/>
                        </a:spcAft>
                      </a:pPr>
                      <a:r>
                        <a:rPr lang="en-GB" sz="1050" dirty="0">
                          <a:effectLst/>
                        </a:rPr>
                        <a:t>Single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-0.240**</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-0.049</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-0.274**</a:t>
                      </a:r>
                    </a:p>
                  </a:txBody>
                  <a:tcPr marL="52141" marR="52141" marT="0" marB="0"/>
                </a:tc>
                <a:extLst>
                  <a:ext uri="{0D108BD9-81ED-4DB2-BD59-A6C34878D82A}">
                    <a16:rowId xmlns:a16="http://schemas.microsoft.com/office/drawing/2014/main" val="557597896"/>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Divorced or separated</a:t>
                      </a:r>
                    </a:p>
                  </a:txBody>
                  <a:tcPr marL="52141" marR="52141" marT="0" marB="0"/>
                </a:tc>
                <a:tc>
                  <a:txBody>
                    <a:bodyPr/>
                    <a:lstStyle/>
                    <a:p>
                      <a:pPr algn="l">
                        <a:lnSpc>
                          <a:spcPct val="107000"/>
                        </a:lnSpc>
                        <a:spcAft>
                          <a:spcPts val="0"/>
                        </a:spcAft>
                      </a:pPr>
                      <a:r>
                        <a:rPr lang="en-GB" sz="1050" dirty="0">
                          <a:effectLst/>
                        </a:rPr>
                        <a:t>-0.089**</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0.204**</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-0.142**</a:t>
                      </a:r>
                    </a:p>
                  </a:txBody>
                  <a:tcPr marL="52141" marR="52141" marT="0" marB="0"/>
                </a:tc>
                <a:extLst>
                  <a:ext uri="{0D108BD9-81ED-4DB2-BD59-A6C34878D82A}">
                    <a16:rowId xmlns:a16="http://schemas.microsoft.com/office/drawing/2014/main" val="3228882470"/>
                  </a:ext>
                </a:extLst>
              </a:tr>
              <a:tr h="247619">
                <a:tc>
                  <a:txBody>
                    <a:bodyPr/>
                    <a:lstStyle/>
                    <a:p>
                      <a:pPr algn="l">
                        <a:lnSpc>
                          <a:spcPct val="107000"/>
                        </a:lnSpc>
                        <a:spcAft>
                          <a:spcPts val="0"/>
                        </a:spcAft>
                      </a:pPr>
                      <a:r>
                        <a:rPr lang="en-GB" sz="1050" dirty="0">
                          <a:effectLst/>
                        </a:rPr>
                        <a:t>Single parent</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0.282**</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0.174**</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0.215**</a:t>
                      </a:r>
                    </a:p>
                  </a:txBody>
                  <a:tcPr marL="52141" marR="52141" marT="0" marB="0"/>
                </a:tc>
                <a:extLst>
                  <a:ext uri="{0D108BD9-81ED-4DB2-BD59-A6C34878D82A}">
                    <a16:rowId xmlns:a16="http://schemas.microsoft.com/office/drawing/2014/main" val="1181708894"/>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Is self employed</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0.035</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0.051</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0.18x10-2</a:t>
                      </a:r>
                    </a:p>
                  </a:txBody>
                  <a:tcPr marL="52141" marR="52141" marT="0" marB="0"/>
                </a:tc>
                <a:extLst>
                  <a:ext uri="{0D108BD9-81ED-4DB2-BD59-A6C34878D82A}">
                    <a16:rowId xmlns:a16="http://schemas.microsoft.com/office/drawing/2014/main" val="4269835997"/>
                  </a:ext>
                </a:extLst>
              </a:tr>
              <a:tr h="247619">
                <a:tc>
                  <a:txBody>
                    <a:bodyPr/>
                    <a:lstStyle/>
                    <a:p>
                      <a:pPr algn="l">
                        <a:lnSpc>
                          <a:spcPct val="107000"/>
                        </a:lnSpc>
                        <a:spcAft>
                          <a:spcPts val="0"/>
                        </a:spcAft>
                      </a:pPr>
                      <a:r>
                        <a:rPr lang="en-GB" sz="1050" dirty="0">
                          <a:effectLst/>
                        </a:rPr>
                        <a:t>Real net income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0.045**</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0.024**</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0.049**</a:t>
                      </a:r>
                    </a:p>
                  </a:txBody>
                  <a:tcPr marL="52141" marR="52141" marT="0" marB="0"/>
                </a:tc>
                <a:extLst>
                  <a:ext uri="{0D108BD9-81ED-4DB2-BD59-A6C34878D82A}">
                    <a16:rowId xmlns:a16="http://schemas.microsoft.com/office/drawing/2014/main" val="1412582857"/>
                  </a:ext>
                </a:extLst>
              </a:tr>
              <a:tr h="247619">
                <a:tc>
                  <a:txBody>
                    <a:bodyPr/>
                    <a:lstStyle/>
                    <a:p>
                      <a:pPr algn="l">
                        <a:lnSpc>
                          <a:spcPct val="107000"/>
                        </a:lnSpc>
                        <a:spcAft>
                          <a:spcPts val="0"/>
                        </a:spcAft>
                      </a:pPr>
                      <a:r>
                        <a:rPr lang="en-GB" sz="1050" dirty="0">
                          <a:effectLst/>
                        </a:rPr>
                        <a:t>Real total benefits received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rPr>
                        <a:t>-0.13 x 10-3**</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-0.21x 10-3**</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-0.16x10-3**</a:t>
                      </a:r>
                    </a:p>
                  </a:txBody>
                  <a:tcPr marL="52141" marR="52141" marT="0" marB="0"/>
                </a:tc>
                <a:extLst>
                  <a:ext uri="{0D108BD9-81ED-4DB2-BD59-A6C34878D82A}">
                    <a16:rowId xmlns:a16="http://schemas.microsoft.com/office/drawing/2014/main" val="172359431"/>
                  </a:ext>
                </a:extLst>
              </a:tr>
              <a:tr h="247619">
                <a:tc>
                  <a:txBody>
                    <a:bodyPr/>
                    <a:lstStyle/>
                    <a:p>
                      <a:pPr algn="l">
                        <a:lnSpc>
                          <a:spcPct val="107000"/>
                        </a:lnSpc>
                        <a:spcAft>
                          <a:spcPts val="0"/>
                        </a:spcAft>
                      </a:pPr>
                      <a:r>
                        <a:rPr lang="en-GB" sz="1050" dirty="0">
                          <a:effectLst/>
                        </a:rPr>
                        <a:t>Has undergraduate degree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0.742**</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0.542**</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0.748**</a:t>
                      </a:r>
                    </a:p>
                  </a:txBody>
                  <a:tcPr marL="52141" marR="52141" marT="0" marB="0"/>
                </a:tc>
                <a:extLst>
                  <a:ext uri="{0D108BD9-81ED-4DB2-BD59-A6C34878D82A}">
                    <a16:rowId xmlns:a16="http://schemas.microsoft.com/office/drawing/2014/main" val="1888662532"/>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Has qual other than degree</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0.447**</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0.405**</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0.429**</a:t>
                      </a:r>
                    </a:p>
                  </a:txBody>
                  <a:tcPr marL="52141" marR="52141" marT="0" marB="0"/>
                </a:tc>
                <a:extLst>
                  <a:ext uri="{0D108BD9-81ED-4DB2-BD59-A6C34878D82A}">
                    <a16:rowId xmlns:a16="http://schemas.microsoft.com/office/drawing/2014/main" val="4249328446"/>
                  </a:ext>
                </a:extLst>
              </a:tr>
              <a:tr h="247619">
                <a:tc>
                  <a:txBody>
                    <a:bodyPr/>
                    <a:lstStyle/>
                    <a:p>
                      <a:pPr algn="l">
                        <a:lnSpc>
                          <a:spcPct val="107000"/>
                        </a:lnSpc>
                        <a:spcAft>
                          <a:spcPts val="0"/>
                        </a:spcAft>
                      </a:pPr>
                      <a:r>
                        <a:rPr lang="en-GB" sz="1050" dirty="0">
                          <a:effectLst/>
                        </a:rPr>
                        <a:t>Has dependent children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-0.026</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0.120**</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-0.043</a:t>
                      </a:r>
                    </a:p>
                  </a:txBody>
                  <a:tcPr marL="52141" marR="52141" marT="0" marB="0"/>
                </a:tc>
                <a:extLst>
                  <a:ext uri="{0D108BD9-81ED-4DB2-BD59-A6C34878D82A}">
                    <a16:rowId xmlns:a16="http://schemas.microsoft.com/office/drawing/2014/main" val="2795452658"/>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Owns or rents </a:t>
                      </a:r>
                      <a:r>
                        <a:rPr lang="en-GB" sz="1050" dirty="0" err="1">
                          <a:effectLst/>
                          <a:latin typeface="Calibri" panose="020F0502020204030204" pitchFamily="34" charset="0"/>
                          <a:ea typeface="Calibri" panose="020F0502020204030204" pitchFamily="34" charset="0"/>
                          <a:cs typeface="Times New Roman" panose="02020603050405020304" pitchFamily="18" charset="0"/>
                        </a:rPr>
                        <a:t>accomodation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0.417**</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0.291**</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0.381**</a:t>
                      </a:r>
                    </a:p>
                  </a:txBody>
                  <a:tcPr marL="52141" marR="52141" marT="0" marB="0"/>
                </a:tc>
                <a:extLst>
                  <a:ext uri="{0D108BD9-81ED-4DB2-BD59-A6C34878D82A}">
                    <a16:rowId xmlns:a16="http://schemas.microsoft.com/office/drawing/2014/main" val="1629280998"/>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587133562"/>
                  </a:ext>
                </a:extLst>
              </a:tr>
            </a:tbl>
          </a:graphicData>
        </a:graphic>
      </p:graphicFrame>
      <p:graphicFrame>
        <p:nvGraphicFramePr>
          <p:cNvPr id="8" name="Table 7">
            <a:extLst>
              <a:ext uri="{FF2B5EF4-FFF2-40B4-BE49-F238E27FC236}">
                <a16:creationId xmlns:a16="http://schemas.microsoft.com/office/drawing/2014/main" id="{B7E5C901-F5A8-401E-BB48-FC5B828E6F02}"/>
              </a:ext>
            </a:extLst>
          </p:cNvPr>
          <p:cNvGraphicFramePr>
            <a:graphicFrameLocks noGrp="1"/>
          </p:cNvGraphicFramePr>
          <p:nvPr>
            <p:extLst>
              <p:ext uri="{D42A27DB-BD31-4B8C-83A1-F6EECF244321}">
                <p14:modId xmlns:p14="http://schemas.microsoft.com/office/powerpoint/2010/main" val="1696852687"/>
              </p:ext>
            </p:extLst>
          </p:nvPr>
        </p:nvGraphicFramePr>
        <p:xfrm>
          <a:off x="6585256" y="1037405"/>
          <a:ext cx="4934515" cy="3575279"/>
        </p:xfrm>
        <a:graphic>
          <a:graphicData uri="http://schemas.openxmlformats.org/drawingml/2006/table">
            <a:tbl>
              <a:tblPr firstRow="1" firstCol="1">
                <a:tableStyleId>{2D5ABB26-0587-4C30-8999-92F81FD0307C}</a:tableStyleId>
              </a:tblPr>
              <a:tblGrid>
                <a:gridCol w="1785032">
                  <a:extLst>
                    <a:ext uri="{9D8B030D-6E8A-4147-A177-3AD203B41FA5}">
                      <a16:colId xmlns:a16="http://schemas.microsoft.com/office/drawing/2014/main" val="648260600"/>
                    </a:ext>
                  </a:extLst>
                </a:gridCol>
                <a:gridCol w="1082031">
                  <a:extLst>
                    <a:ext uri="{9D8B030D-6E8A-4147-A177-3AD203B41FA5}">
                      <a16:colId xmlns:a16="http://schemas.microsoft.com/office/drawing/2014/main" val="3431183453"/>
                    </a:ext>
                  </a:extLst>
                </a:gridCol>
                <a:gridCol w="1070674">
                  <a:extLst>
                    <a:ext uri="{9D8B030D-6E8A-4147-A177-3AD203B41FA5}">
                      <a16:colId xmlns:a16="http://schemas.microsoft.com/office/drawing/2014/main" val="3897875318"/>
                    </a:ext>
                  </a:extLst>
                </a:gridCol>
                <a:gridCol w="996778">
                  <a:extLst>
                    <a:ext uri="{9D8B030D-6E8A-4147-A177-3AD203B41FA5}">
                      <a16:colId xmlns:a16="http://schemas.microsoft.com/office/drawing/2014/main" val="39409793"/>
                    </a:ext>
                  </a:extLst>
                </a:gridCol>
              </a:tblGrid>
              <a:tr h="548549">
                <a:tc>
                  <a:txBody>
                    <a:bodyPr/>
                    <a:lstStyle/>
                    <a:p>
                      <a:pPr algn="l">
                        <a:lnSpc>
                          <a:spcPct val="107000"/>
                        </a:lnSpc>
                        <a:spcAft>
                          <a:spcPts val="0"/>
                        </a:spcAft>
                      </a:pPr>
                      <a:r>
                        <a:rPr lang="en-GB" sz="1050" dirty="0">
                          <a:effectLst/>
                        </a:rPr>
                        <a:t>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Repayments are a  heavy or somewhat heavy burden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Missed two consecutive payments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GB" sz="1050" dirty="0">
                          <a:effectLst/>
                        </a:rPr>
                        <a:t>Debt-service ratio &gt; 30%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4200735"/>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tc>
                  <a:txBody>
                    <a:bodyPr/>
                    <a:lstStyle/>
                    <a:p>
                      <a:pPr algn="ctr">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269072449"/>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Log (real net wealth)</a:t>
                      </a:r>
                    </a:p>
                  </a:txBody>
                  <a:tcPr marL="52141" marR="52141" marT="0" marB="0"/>
                </a:tc>
                <a:tc>
                  <a:txBody>
                    <a:bodyPr/>
                    <a:lstStyle/>
                    <a:p>
                      <a:pPr algn="l">
                        <a:lnSpc>
                          <a:spcPct val="107000"/>
                        </a:lnSpc>
                        <a:spcAft>
                          <a:spcPts val="0"/>
                        </a:spcAft>
                      </a:pPr>
                      <a:r>
                        <a:rPr lang="en-GB" sz="1050" dirty="0">
                          <a:effectLst/>
                        </a:rPr>
                        <a:t>0.015**</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-0.52 x 10-2</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0.031**</a:t>
                      </a:r>
                    </a:p>
                  </a:txBody>
                  <a:tcPr marL="52141" marR="52141" marT="0" marB="0"/>
                </a:tc>
                <a:extLst>
                  <a:ext uri="{0D108BD9-81ED-4DB2-BD59-A6C34878D82A}">
                    <a16:rowId xmlns:a16="http://schemas.microsoft.com/office/drawing/2014/main" val="2090893899"/>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FL1 Real interest understanding</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0.121**</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0.054*</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0.137**</a:t>
                      </a:r>
                    </a:p>
                  </a:txBody>
                  <a:tcPr marL="52141" marR="52141" marT="0" marB="0"/>
                </a:tc>
                <a:extLst>
                  <a:ext uri="{0D108BD9-81ED-4DB2-BD59-A6C34878D82A}">
                    <a16:rowId xmlns:a16="http://schemas.microsoft.com/office/drawing/2014/main" val="3548335058"/>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FL2 Bank statement understanding</a:t>
                      </a:r>
                    </a:p>
                  </a:txBody>
                  <a:tcPr marL="52141" marR="52141" marT="0" marB="0"/>
                </a:tc>
                <a:tc>
                  <a:txBody>
                    <a:bodyPr/>
                    <a:lstStyle/>
                    <a:p>
                      <a:pPr algn="l">
                        <a:lnSpc>
                          <a:spcPct val="107000"/>
                        </a:lnSpc>
                        <a:spcAft>
                          <a:spcPts val="0"/>
                        </a:spcAft>
                      </a:pPr>
                      <a:r>
                        <a:rPr lang="en-GB" sz="1050" dirty="0">
                          <a:effectLst/>
                        </a:rPr>
                        <a:t>0.228**</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0.162**</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0.218**</a:t>
                      </a:r>
                    </a:p>
                  </a:txBody>
                  <a:tcPr marL="52141" marR="52141" marT="0" marB="0"/>
                </a:tc>
                <a:extLst>
                  <a:ext uri="{0D108BD9-81ED-4DB2-BD59-A6C34878D82A}">
                    <a16:rowId xmlns:a16="http://schemas.microsoft.com/office/drawing/2014/main" val="3196428905"/>
                  </a:ext>
                </a:extLst>
              </a:tr>
              <a:tr h="247619">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FL3 Interest understanding</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0.145**</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0.086**</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0.156**</a:t>
                      </a:r>
                    </a:p>
                  </a:txBody>
                  <a:tcPr marL="52141" marR="52141" marT="0" marB="0"/>
                </a:tc>
                <a:extLst>
                  <a:ext uri="{0D108BD9-81ED-4DB2-BD59-A6C34878D82A}">
                    <a16:rowId xmlns:a16="http://schemas.microsoft.com/office/drawing/2014/main" val="2949064937"/>
                  </a:ext>
                </a:extLst>
              </a:tr>
              <a:tr h="247619">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extLst>
                  <a:ext uri="{0D108BD9-81ED-4DB2-BD59-A6C34878D82A}">
                    <a16:rowId xmlns:a16="http://schemas.microsoft.com/office/drawing/2014/main" val="1069795156"/>
                  </a:ext>
                </a:extLst>
              </a:tr>
              <a:tr h="247619">
                <a:tc>
                  <a:txBody>
                    <a:bodyPr/>
                    <a:lstStyle/>
                    <a:p>
                      <a:pPr algn="l">
                        <a:lnSpc>
                          <a:spcPct val="107000"/>
                        </a:lnSpc>
                        <a:spcAft>
                          <a:spcPts val="0"/>
                        </a:spcAft>
                      </a:pPr>
                      <a:r>
                        <a:rPr lang="en-GB" sz="1050" dirty="0">
                          <a:effectLst/>
                        </a:rPr>
                        <a:t>No observations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rPr>
                        <a:t>25,330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24,210</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25,336</a:t>
                      </a:r>
                    </a:p>
                  </a:txBody>
                  <a:tcPr marL="52141" marR="52141" marT="0" marB="0"/>
                </a:tc>
                <a:extLst>
                  <a:ext uri="{0D108BD9-81ED-4DB2-BD59-A6C34878D82A}">
                    <a16:rowId xmlns:a16="http://schemas.microsoft.com/office/drawing/2014/main" val="3351637060"/>
                  </a:ext>
                </a:extLst>
              </a:tr>
              <a:tr h="247619">
                <a:tc>
                  <a:txBody>
                    <a:bodyPr/>
                    <a:lstStyle/>
                    <a:p>
                      <a:pPr algn="l">
                        <a:lnSpc>
                          <a:spcPct val="107000"/>
                        </a:lnSpc>
                        <a:spcAft>
                          <a:spcPts val="0"/>
                        </a:spcAft>
                      </a:pPr>
                      <a:r>
                        <a:rPr lang="en-GB" sz="1050" dirty="0">
                          <a:effectLst/>
                        </a:rPr>
                        <a:t>No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rPr>
                        <a:t>17,616</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10,115</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17,088</a:t>
                      </a:r>
                    </a:p>
                  </a:txBody>
                  <a:tcPr marL="52141" marR="52141" marT="0" marB="0"/>
                </a:tc>
                <a:extLst>
                  <a:ext uri="{0D108BD9-81ED-4DB2-BD59-A6C34878D82A}">
                    <a16:rowId xmlns:a16="http://schemas.microsoft.com/office/drawing/2014/main" val="2080589603"/>
                  </a:ext>
                </a:extLst>
              </a:tr>
              <a:tr h="247619">
                <a:tc>
                  <a:txBody>
                    <a:bodyPr/>
                    <a:lstStyle/>
                    <a:p>
                      <a:pPr algn="l">
                        <a:lnSpc>
                          <a:spcPct val="107000"/>
                        </a:lnSpc>
                        <a:spcAft>
                          <a:spcPts val="0"/>
                        </a:spcAft>
                      </a:pPr>
                      <a:r>
                        <a:rPr lang="en-GB" sz="1050" dirty="0">
                          <a:effectLst/>
                        </a:rPr>
                        <a:t>No not selected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rPr>
                        <a:t>7,714</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14,095</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8,248</a:t>
                      </a:r>
                    </a:p>
                  </a:txBody>
                  <a:tcPr marL="52141" marR="52141" marT="0" marB="0"/>
                </a:tc>
                <a:extLst>
                  <a:ext uri="{0D108BD9-81ED-4DB2-BD59-A6C34878D82A}">
                    <a16:rowId xmlns:a16="http://schemas.microsoft.com/office/drawing/2014/main" val="2510175650"/>
                  </a:ext>
                </a:extLst>
              </a:tr>
              <a:tr h="247619">
                <a:tc>
                  <a:txBody>
                    <a:bodyPr/>
                    <a:lstStyle/>
                    <a:p>
                      <a:pPr algn="l">
                        <a:lnSpc>
                          <a:spcPct val="107000"/>
                        </a:lnSpc>
                        <a:spcAft>
                          <a:spcPts val="0"/>
                        </a:spcAft>
                      </a:pPr>
                      <a:r>
                        <a:rPr lang="en-GB" sz="1050" dirty="0">
                          <a:effectLst/>
                        </a:rPr>
                        <a:t>Wald Chi-squared</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rPr>
                        <a:t>2,503**</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205**</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676**</a:t>
                      </a:r>
                    </a:p>
                  </a:txBody>
                  <a:tcPr marL="52141" marR="52141" marT="0" marB="0"/>
                </a:tc>
                <a:extLst>
                  <a:ext uri="{0D108BD9-81ED-4DB2-BD59-A6C34878D82A}">
                    <a16:rowId xmlns:a16="http://schemas.microsoft.com/office/drawing/2014/main" val="210804414"/>
                  </a:ext>
                </a:extLst>
              </a:tr>
              <a:tr h="247619">
                <a:tc>
                  <a:txBody>
                    <a:bodyPr/>
                    <a:lstStyle/>
                    <a:p>
                      <a:pPr algn="l">
                        <a:lnSpc>
                          <a:spcPct val="107000"/>
                        </a:lnSpc>
                        <a:spcAft>
                          <a:spcPts val="0"/>
                        </a:spcAft>
                      </a:pPr>
                      <a:r>
                        <a:rPr lang="en-GB" sz="1050" dirty="0">
                          <a:effectLst/>
                        </a:rPr>
                        <a:t>Rho (e1,e2)</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rPr>
                        <a:t>0.324**</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0.107</a:t>
                      </a:r>
                    </a:p>
                  </a:txBody>
                  <a:tcPr marL="52141" marR="52141" marT="0" marB="0"/>
                </a:tc>
                <a:tc>
                  <a:txBody>
                    <a:bodyPr/>
                    <a:lstStyle/>
                    <a:p>
                      <a:pPr algn="l">
                        <a:lnSpc>
                          <a:spcPct val="107000"/>
                        </a:lnSpc>
                        <a:spcAft>
                          <a:spcPts val="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0.272</a:t>
                      </a:r>
                    </a:p>
                  </a:txBody>
                  <a:tcPr marL="52141" marR="52141" marT="0" marB="0"/>
                </a:tc>
                <a:extLst>
                  <a:ext uri="{0D108BD9-81ED-4DB2-BD59-A6C34878D82A}">
                    <a16:rowId xmlns:a16="http://schemas.microsoft.com/office/drawing/2014/main" val="2283142628"/>
                  </a:ext>
                </a:extLst>
              </a:tr>
            </a:tbl>
          </a:graphicData>
        </a:graphic>
      </p:graphicFrame>
      <p:cxnSp>
        <p:nvCxnSpPr>
          <p:cNvPr id="17" name="Straight Connector 16">
            <a:extLst>
              <a:ext uri="{FF2B5EF4-FFF2-40B4-BE49-F238E27FC236}">
                <a16:creationId xmlns:a16="http://schemas.microsoft.com/office/drawing/2014/main" id="{34251F49-0E89-49F3-9EEF-53D7E7143F9A}"/>
              </a:ext>
            </a:extLst>
          </p:cNvPr>
          <p:cNvCxnSpPr/>
          <p:nvPr/>
        </p:nvCxnSpPr>
        <p:spPr>
          <a:xfrm>
            <a:off x="480397" y="4937760"/>
            <a:ext cx="47963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A804BCD-9D9F-4A8A-A72A-ADA23462A542}"/>
              </a:ext>
            </a:extLst>
          </p:cNvPr>
          <p:cNvCxnSpPr/>
          <p:nvPr/>
        </p:nvCxnSpPr>
        <p:spPr>
          <a:xfrm flipV="1">
            <a:off x="6637206" y="4892154"/>
            <a:ext cx="4763801" cy="456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63393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47275" y="1040386"/>
            <a:ext cx="11567654" cy="3046988"/>
          </a:xfrm>
          <a:prstGeom prst="rect">
            <a:avLst/>
          </a:prstGeom>
          <a:noFill/>
        </p:spPr>
        <p:txBody>
          <a:bodyPr wrap="none" rtlCol="0">
            <a:spAutoFit/>
          </a:bodyPr>
          <a:lstStyle/>
          <a:p>
            <a:pPr marL="285750" indent="-285750">
              <a:buFont typeface="Arial" panose="020B0604020202020204" pitchFamily="34" charset="0"/>
              <a:buChar char="•"/>
            </a:pPr>
            <a:r>
              <a:rPr lang="en-GB" sz="1600" dirty="0"/>
              <a:t>Only those with a relatively high level of financial literacy have a lower chance of perceiving debt payments to be a burden</a:t>
            </a:r>
          </a:p>
          <a:p>
            <a:r>
              <a:rPr lang="en-GB" sz="1600" dirty="0"/>
              <a:t>      Modest or basic financial knowledge have no detectable effect. Similar to Gathergood (2012), different from Lusardi &amp; Tuffano (2015)</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Individuals with a basic level of financial knowledge ae more likely to hold debt than those with less knowledge.</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There is a concave relationship between risk aversion and repayments being a perceived burden whilst less risk averse individuals </a:t>
            </a:r>
          </a:p>
          <a:p>
            <a:r>
              <a:rPr lang="en-GB" sz="1600" dirty="0"/>
              <a:t>      have a lower chance of a high debt : income ratio. (consistent with </a:t>
            </a:r>
            <a:r>
              <a:rPr lang="en-GB" sz="1600" dirty="0" err="1"/>
              <a:t>Lagomarsino</a:t>
            </a:r>
            <a:r>
              <a:rPr lang="en-GB" sz="1600" dirty="0"/>
              <a:t> and </a:t>
            </a:r>
            <a:r>
              <a:rPr lang="en-GB" sz="1600" dirty="0" err="1"/>
              <a:t>Spiganti</a:t>
            </a:r>
            <a:r>
              <a:rPr lang="en-GB" sz="1600" dirty="0"/>
              <a:t> (2023).</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Those with a relatively high discount rate are more likely to be overindebted – on all three measures. Consistent with hypothesis that </a:t>
            </a:r>
          </a:p>
          <a:p>
            <a:r>
              <a:rPr lang="en-GB" sz="1600" dirty="0"/>
              <a:t>      hyperbolic discounters more likely to be overindebted than exponential discounters.</a:t>
            </a:r>
          </a:p>
          <a:p>
            <a:endParaRPr lang="en-GB" sz="1600" dirty="0"/>
          </a:p>
          <a:p>
            <a:endParaRPr lang="en-GB" sz="1600"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2" name="TextBox 1"/>
          <p:cNvSpPr txBox="1"/>
          <p:nvPr/>
        </p:nvSpPr>
        <p:spPr>
          <a:xfrm>
            <a:off x="5018048" y="317500"/>
            <a:ext cx="1669047" cy="461665"/>
          </a:xfrm>
          <a:prstGeom prst="rect">
            <a:avLst/>
          </a:prstGeom>
          <a:noFill/>
        </p:spPr>
        <p:txBody>
          <a:bodyPr wrap="none" rtlCol="0">
            <a:spAutoFit/>
          </a:bodyPr>
          <a:lstStyle/>
          <a:p>
            <a:r>
              <a:rPr lang="en-GB" sz="2400" dirty="0">
                <a:solidFill>
                  <a:srgbClr val="FF0000"/>
                </a:solidFill>
              </a:rPr>
              <a:t>Conclusions</a:t>
            </a:r>
          </a:p>
        </p:txBody>
      </p:sp>
    </p:spTree>
    <p:extLst>
      <p:ext uri="{BB962C8B-B14F-4D97-AF65-F5344CB8AC3E}">
        <p14:creationId xmlns:p14="http://schemas.microsoft.com/office/powerpoint/2010/main" val="5375852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5018048" y="317500"/>
            <a:ext cx="1440844" cy="461665"/>
          </a:xfrm>
          <a:prstGeom prst="rect">
            <a:avLst/>
          </a:prstGeom>
          <a:noFill/>
        </p:spPr>
        <p:txBody>
          <a:bodyPr wrap="none" rtlCol="0">
            <a:spAutoFit/>
          </a:bodyPr>
          <a:lstStyle/>
          <a:p>
            <a:r>
              <a:rPr lang="en-US" sz="2400" dirty="0">
                <a:solidFill>
                  <a:srgbClr val="FF0000"/>
                </a:solidFill>
              </a:rPr>
              <a:t>Reference</a:t>
            </a:r>
            <a:endParaRPr lang="en-GB" sz="2400" dirty="0">
              <a:solidFill>
                <a:srgbClr val="FF0000"/>
              </a:solidFill>
            </a:endParaRPr>
          </a:p>
        </p:txBody>
      </p:sp>
      <p:sp>
        <p:nvSpPr>
          <p:cNvPr id="5" name="TextBox 4"/>
          <p:cNvSpPr txBox="1"/>
          <p:nvPr/>
        </p:nvSpPr>
        <p:spPr>
          <a:xfrm>
            <a:off x="580970" y="1530863"/>
            <a:ext cx="10388293" cy="1200329"/>
          </a:xfrm>
          <a:prstGeom prst="rect">
            <a:avLst/>
          </a:prstGeom>
          <a:noFill/>
        </p:spPr>
        <p:txBody>
          <a:bodyPr wrap="none" rtlCol="0">
            <a:spAutoFit/>
          </a:bodyPr>
          <a:lstStyle/>
          <a:p>
            <a:endParaRPr lang="en-GB" dirty="0"/>
          </a:p>
          <a:p>
            <a:r>
              <a:rPr lang="en-GB" dirty="0"/>
              <a:t>J. Crook (2024) </a:t>
            </a:r>
            <a:r>
              <a:rPr lang="en-GB" i="1" dirty="0"/>
              <a:t>Do Financial literacy, risk attitude or time preference affect the chance of being overindebted</a:t>
            </a:r>
            <a:r>
              <a:rPr lang="en-GB" dirty="0"/>
              <a:t>?</a:t>
            </a:r>
          </a:p>
          <a:p>
            <a:r>
              <a:rPr lang="en-GB" dirty="0"/>
              <a:t>Under submission.</a:t>
            </a:r>
          </a:p>
          <a:p>
            <a:endParaRPr lang="en-GB" dirty="0"/>
          </a:p>
        </p:txBody>
      </p:sp>
    </p:spTree>
    <p:extLst>
      <p:ext uri="{BB962C8B-B14F-4D97-AF65-F5344CB8AC3E}">
        <p14:creationId xmlns:p14="http://schemas.microsoft.com/office/powerpoint/2010/main" val="2314935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4537489" y="1530863"/>
            <a:ext cx="2404085" cy="1938992"/>
          </a:xfrm>
          <a:prstGeom prst="rect">
            <a:avLst/>
          </a:prstGeom>
          <a:noFill/>
        </p:spPr>
        <p:txBody>
          <a:bodyPr wrap="square" rtlCol="0">
            <a:spAutoFit/>
          </a:bodyPr>
          <a:lstStyle/>
          <a:p>
            <a:endParaRPr lang="en-GB" sz="2000" dirty="0"/>
          </a:p>
          <a:p>
            <a:r>
              <a:rPr lang="en-GB" sz="2000" dirty="0">
                <a:solidFill>
                  <a:srgbClr val="0000FF"/>
                </a:solidFill>
              </a:rPr>
              <a:t>Thank you.</a:t>
            </a:r>
          </a:p>
          <a:p>
            <a:endParaRPr lang="en-GB" sz="2000" dirty="0">
              <a:solidFill>
                <a:srgbClr val="0000FF"/>
              </a:solidFill>
            </a:endParaRPr>
          </a:p>
          <a:p>
            <a:endParaRPr lang="en-GB" sz="2000" dirty="0">
              <a:solidFill>
                <a:srgbClr val="0000FF"/>
              </a:solidFill>
            </a:endParaRPr>
          </a:p>
          <a:p>
            <a:endParaRPr lang="en-GB" sz="2000" dirty="0">
              <a:solidFill>
                <a:srgbClr val="0000FF"/>
              </a:solidFill>
            </a:endParaRPr>
          </a:p>
          <a:p>
            <a:r>
              <a:rPr lang="en-GB" sz="2000" dirty="0">
                <a:solidFill>
                  <a:srgbClr val="0000FF"/>
                </a:solidFill>
              </a:rPr>
              <a:t>j.crook@ed.ac.uk</a:t>
            </a:r>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5" name="TextBox 4"/>
          <p:cNvSpPr txBox="1"/>
          <p:nvPr/>
        </p:nvSpPr>
        <p:spPr>
          <a:xfrm>
            <a:off x="580970" y="1530863"/>
            <a:ext cx="184731" cy="646331"/>
          </a:xfrm>
          <a:prstGeom prst="rect">
            <a:avLst/>
          </a:prstGeom>
          <a:noFill/>
        </p:spPr>
        <p:txBody>
          <a:bodyPr wrap="none" rtlCol="0">
            <a:spAutoFit/>
          </a:bodyPr>
          <a:lstStyle/>
          <a:p>
            <a:endParaRPr lang="en-GB" dirty="0"/>
          </a:p>
          <a:p>
            <a:endParaRPr lang="en-GB" dirty="0"/>
          </a:p>
        </p:txBody>
      </p:sp>
    </p:spTree>
    <p:extLst>
      <p:ext uri="{BB962C8B-B14F-4D97-AF65-F5344CB8AC3E}">
        <p14:creationId xmlns:p14="http://schemas.microsoft.com/office/powerpoint/2010/main" val="3814052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2" name="TextBox 1"/>
          <p:cNvSpPr txBox="1"/>
          <p:nvPr/>
        </p:nvSpPr>
        <p:spPr>
          <a:xfrm>
            <a:off x="3651688" y="2289831"/>
            <a:ext cx="184731" cy="369332"/>
          </a:xfrm>
          <a:prstGeom prst="rect">
            <a:avLst/>
          </a:prstGeom>
          <a:noFill/>
        </p:spPr>
        <p:txBody>
          <a:bodyPr wrap="none" rtlCol="0">
            <a:spAutoFit/>
          </a:bodyPr>
          <a:lstStyle/>
          <a:p>
            <a:endParaRPr lang="en-GB" dirty="0">
              <a:solidFill>
                <a:srgbClr val="FF0000"/>
              </a:solidFill>
            </a:endParaRPr>
          </a:p>
        </p:txBody>
      </p:sp>
      <p:sp>
        <p:nvSpPr>
          <p:cNvPr id="5" name="TextBox 4"/>
          <p:cNvSpPr txBox="1"/>
          <p:nvPr/>
        </p:nvSpPr>
        <p:spPr>
          <a:xfrm>
            <a:off x="4774398" y="381146"/>
            <a:ext cx="2452082" cy="461665"/>
          </a:xfrm>
          <a:prstGeom prst="rect">
            <a:avLst/>
          </a:prstGeom>
          <a:noFill/>
        </p:spPr>
        <p:txBody>
          <a:bodyPr wrap="none" rtlCol="0">
            <a:spAutoFit/>
          </a:bodyPr>
          <a:lstStyle/>
          <a:p>
            <a:r>
              <a:rPr lang="en-GB" sz="2400" dirty="0">
                <a:solidFill>
                  <a:srgbClr val="C00000"/>
                </a:solidFill>
              </a:rPr>
              <a:t>Aim and Structure</a:t>
            </a:r>
          </a:p>
        </p:txBody>
      </p:sp>
      <p:sp>
        <p:nvSpPr>
          <p:cNvPr id="8" name="TextBox 7"/>
          <p:cNvSpPr txBox="1"/>
          <p:nvPr/>
        </p:nvSpPr>
        <p:spPr>
          <a:xfrm>
            <a:off x="1240925" y="1917855"/>
            <a:ext cx="1736757" cy="3139321"/>
          </a:xfrm>
          <a:prstGeom prst="rect">
            <a:avLst/>
          </a:prstGeom>
          <a:noFill/>
        </p:spPr>
        <p:txBody>
          <a:bodyPr wrap="none" rtlCol="0">
            <a:spAutoFit/>
          </a:bodyPr>
          <a:lstStyle/>
          <a:p>
            <a:pPr marL="285750" indent="-285750">
              <a:buFont typeface="Arial" panose="020B0604020202020204" pitchFamily="34" charset="0"/>
              <a:buChar char="•"/>
            </a:pPr>
            <a:r>
              <a:rPr lang="en-GB" dirty="0"/>
              <a:t>Introduction</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Literature</a:t>
            </a:r>
          </a:p>
          <a:p>
            <a:endParaRPr lang="en-GB" dirty="0"/>
          </a:p>
          <a:p>
            <a:pPr marL="285750" indent="-285750">
              <a:buFont typeface="Arial" panose="020B0604020202020204" pitchFamily="34" charset="0"/>
              <a:buChar char="•"/>
            </a:pPr>
            <a:r>
              <a:rPr lang="en-GB" dirty="0"/>
              <a:t>Data</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Methodology</a:t>
            </a:r>
          </a:p>
          <a:p>
            <a:endParaRPr lang="en-GB" dirty="0"/>
          </a:p>
          <a:p>
            <a:pPr marL="285750" indent="-285750">
              <a:buFont typeface="Arial" panose="020B0604020202020204" pitchFamily="34" charset="0"/>
              <a:buChar char="•"/>
            </a:pPr>
            <a:r>
              <a:rPr lang="en-GB" dirty="0"/>
              <a:t>Results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Conclusions</a:t>
            </a:r>
          </a:p>
        </p:txBody>
      </p:sp>
      <p:sp>
        <p:nvSpPr>
          <p:cNvPr id="9" name="TextBox 8"/>
          <p:cNvSpPr txBox="1"/>
          <p:nvPr/>
        </p:nvSpPr>
        <p:spPr>
          <a:xfrm>
            <a:off x="670095" y="1280621"/>
            <a:ext cx="554960" cy="369332"/>
          </a:xfrm>
          <a:prstGeom prst="rect">
            <a:avLst/>
          </a:prstGeom>
          <a:noFill/>
        </p:spPr>
        <p:txBody>
          <a:bodyPr wrap="none" rtlCol="0">
            <a:spAutoFit/>
          </a:bodyPr>
          <a:lstStyle/>
          <a:p>
            <a:r>
              <a:rPr lang="en-GB" dirty="0">
                <a:solidFill>
                  <a:srgbClr val="C00000"/>
                </a:solidFill>
              </a:rPr>
              <a:t>Aim</a:t>
            </a:r>
            <a:endParaRPr lang="en-GB" dirty="0"/>
          </a:p>
        </p:txBody>
      </p:sp>
    </p:spTree>
    <p:extLst>
      <p:ext uri="{BB962C8B-B14F-4D97-AF65-F5344CB8AC3E}">
        <p14:creationId xmlns:p14="http://schemas.microsoft.com/office/powerpoint/2010/main" val="2231622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9" name="TextBox 8"/>
          <p:cNvSpPr txBox="1"/>
          <p:nvPr/>
        </p:nvSpPr>
        <p:spPr>
          <a:xfrm>
            <a:off x="885995" y="1280621"/>
            <a:ext cx="242374" cy="369332"/>
          </a:xfrm>
          <a:prstGeom prst="rect">
            <a:avLst/>
          </a:prstGeom>
          <a:noFill/>
        </p:spPr>
        <p:txBody>
          <a:bodyPr wrap="none" rtlCol="0">
            <a:spAutoFit/>
          </a:bodyPr>
          <a:lstStyle/>
          <a:p>
            <a:r>
              <a:rPr lang="en-GB" dirty="0"/>
              <a:t>.</a:t>
            </a:r>
          </a:p>
        </p:txBody>
      </p:sp>
      <p:sp>
        <p:nvSpPr>
          <p:cNvPr id="2" name="TextBox 1"/>
          <p:cNvSpPr txBox="1"/>
          <p:nvPr/>
        </p:nvSpPr>
        <p:spPr>
          <a:xfrm>
            <a:off x="4953702" y="354875"/>
            <a:ext cx="1890582" cy="461665"/>
          </a:xfrm>
          <a:prstGeom prst="rect">
            <a:avLst/>
          </a:prstGeom>
          <a:noFill/>
        </p:spPr>
        <p:txBody>
          <a:bodyPr wrap="none" rtlCol="0">
            <a:spAutoFit/>
          </a:bodyPr>
          <a:lstStyle/>
          <a:p>
            <a:r>
              <a:rPr lang="en-GB" sz="2400" dirty="0">
                <a:solidFill>
                  <a:srgbClr val="FF0000"/>
                </a:solidFill>
              </a:rPr>
              <a:t>Contributions</a:t>
            </a:r>
          </a:p>
        </p:txBody>
      </p:sp>
      <p:sp>
        <p:nvSpPr>
          <p:cNvPr id="5" name="TextBox 4"/>
          <p:cNvSpPr txBox="1"/>
          <p:nvPr/>
        </p:nvSpPr>
        <p:spPr>
          <a:xfrm>
            <a:off x="1006290" y="1280621"/>
            <a:ext cx="9211817" cy="3139321"/>
          </a:xfrm>
          <a:prstGeom prst="rect">
            <a:avLst/>
          </a:prstGeom>
          <a:noFill/>
        </p:spPr>
        <p:txBody>
          <a:bodyPr wrap="none" rtlCol="0">
            <a:spAutoFit/>
          </a:bodyPr>
          <a:lstStyle/>
          <a:p>
            <a:endParaRPr lang="en-GB" dirty="0"/>
          </a:p>
          <a:p>
            <a:pPr marL="285750" indent="-285750">
              <a:buFont typeface="Arial" panose="020B0604020202020204" pitchFamily="34" charset="0"/>
              <a:buChar char="•"/>
            </a:pPr>
            <a:r>
              <a:rPr lang="en-GB" dirty="0"/>
              <a:t>First study to investigate directly the relationships between being overindebted and</a:t>
            </a:r>
          </a:p>
          <a:p>
            <a:pPr marL="742950" lvl="1" indent="-285750">
              <a:buFont typeface="Arial" panose="020B0604020202020204" pitchFamily="34" charset="0"/>
              <a:buChar char="•"/>
            </a:pPr>
            <a:r>
              <a:rPr lang="en-GB" dirty="0"/>
              <a:t>risk attitude </a:t>
            </a:r>
          </a:p>
          <a:p>
            <a:pPr marL="742950" lvl="1" indent="-285750">
              <a:buFont typeface="Arial" panose="020B0604020202020204" pitchFamily="34" charset="0"/>
              <a:buChar char="•"/>
            </a:pPr>
            <a:r>
              <a:rPr lang="en-GB" dirty="0"/>
              <a:t>time preference rate</a:t>
            </a:r>
          </a:p>
          <a:p>
            <a:endParaRPr lang="en-GB" dirty="0"/>
          </a:p>
          <a:p>
            <a:pPr marL="285750" indent="-285750">
              <a:buFont typeface="Arial" panose="020B0604020202020204" pitchFamily="34" charset="0"/>
              <a:buChar char="•"/>
            </a:pPr>
            <a:r>
              <a:rPr lang="en-GB" dirty="0">
                <a:cs typeface="Arial" panose="020B0604020202020204" pitchFamily="34" charset="0"/>
              </a:rPr>
              <a:t>We explore the effects of financial literacy with a much larger sample than previous literature</a:t>
            </a:r>
          </a:p>
          <a:p>
            <a:pPr marL="285750" indent="-285750">
              <a:buFont typeface="Arial" panose="020B0604020202020204" pitchFamily="34" charset="0"/>
              <a:buChar char="•"/>
            </a:pPr>
            <a:endParaRPr lang="en-GB" dirty="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Unlike much literature we make inferences about the adult population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Largest recent study on overindebtedness for GB for over 12 years</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313173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93630" y="1207698"/>
            <a:ext cx="184731" cy="646331"/>
          </a:xfrm>
          <a:prstGeom prst="rect">
            <a:avLst/>
          </a:prstGeom>
          <a:noFill/>
        </p:spPr>
        <p:txBody>
          <a:bodyPr wrap="none" rtlCol="0">
            <a:spAutoFit/>
          </a:bodyPr>
          <a:lstStyle/>
          <a:p>
            <a:endParaRPr lang="en-GB" dirty="0"/>
          </a:p>
          <a:p>
            <a:endParaRPr lang="en-GB" dirty="0"/>
          </a:p>
        </p:txBody>
      </p:sp>
      <p:sp>
        <p:nvSpPr>
          <p:cNvPr id="6" name="TextBox 5"/>
          <p:cNvSpPr txBox="1"/>
          <p:nvPr/>
        </p:nvSpPr>
        <p:spPr>
          <a:xfrm>
            <a:off x="1764792" y="1485144"/>
            <a:ext cx="10158984" cy="646331"/>
          </a:xfrm>
          <a:prstGeom prst="rect">
            <a:avLst/>
          </a:prstGeom>
          <a:noFill/>
        </p:spPr>
        <p:txBody>
          <a:bodyPr wrap="square" rtlCol="0">
            <a:spAutoFit/>
          </a:bodyPr>
          <a:lstStyle/>
          <a:p>
            <a:endParaRPr lang="en-GB" dirty="0"/>
          </a:p>
          <a:p>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15" name="Rectangle 14"/>
          <p:cNvSpPr/>
          <p:nvPr/>
        </p:nvSpPr>
        <p:spPr>
          <a:xfrm>
            <a:off x="2980983" y="1410543"/>
            <a:ext cx="2954655" cy="369332"/>
          </a:xfrm>
          <a:prstGeom prst="rect">
            <a:avLst/>
          </a:prstGeom>
        </p:spPr>
        <p:txBody>
          <a:bodyPr wrap="none">
            <a:spAutoFit/>
          </a:bodyPr>
          <a:lstStyle/>
          <a:p>
            <a:r>
              <a:rPr lang="en-GB" dirty="0"/>
              <a:t>			</a:t>
            </a:r>
          </a:p>
        </p:txBody>
      </p:sp>
      <p:sp>
        <p:nvSpPr>
          <p:cNvPr id="9" name="TextBox 8"/>
          <p:cNvSpPr txBox="1"/>
          <p:nvPr/>
        </p:nvSpPr>
        <p:spPr>
          <a:xfrm>
            <a:off x="798782" y="930699"/>
            <a:ext cx="9590446" cy="2154436"/>
          </a:xfrm>
          <a:prstGeom prst="rect">
            <a:avLst/>
          </a:prstGeom>
          <a:noFill/>
        </p:spPr>
        <p:txBody>
          <a:bodyPr wrap="none" rtlCol="0">
            <a:spAutoFit/>
          </a:bodyPr>
          <a:lstStyle/>
          <a:p>
            <a:r>
              <a:rPr lang="en-GB" sz="1600" dirty="0">
                <a:latin typeface="Arial" panose="020B0604020202020204" pitchFamily="34" charset="0"/>
                <a:cs typeface="Arial" panose="020B0604020202020204" pitchFamily="34" charset="0"/>
              </a:rPr>
              <a:t>No commonly accepted definition</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EC (2014) :</a:t>
            </a:r>
          </a:p>
          <a:p>
            <a:r>
              <a:rPr lang="en-GB" sz="1600" dirty="0">
                <a:latin typeface="Arial" panose="020B0604020202020204" pitchFamily="34" charset="0"/>
                <a:cs typeface="Arial" panose="020B0604020202020204" pitchFamily="34" charset="0"/>
              </a:rPr>
              <a:t>A HH is overindebted if, on an ongoing basis it finds it difficult to pay its commitments including meeting </a:t>
            </a:r>
          </a:p>
          <a:p>
            <a:r>
              <a:rPr lang="en-GB" sz="1600" dirty="0">
                <a:latin typeface="Arial" panose="020B0604020202020204" pitchFamily="34" charset="0"/>
                <a:cs typeface="Arial" panose="020B0604020202020204" pitchFamily="34" charset="0"/>
              </a:rPr>
              <a:t>payments for any type of debt or the payments of rent, utility or household bills.</a:t>
            </a:r>
          </a:p>
          <a:p>
            <a:endParaRPr lang="en-GB" dirty="0">
              <a:latin typeface="Arial" panose="020B0604020202020204" pitchFamily="34" charset="0"/>
              <a:cs typeface="Arial" panose="020B0604020202020204" pitchFamily="34" charset="0"/>
            </a:endParaRPr>
          </a:p>
          <a:p>
            <a:endParaRPr lang="en-GB" dirty="0"/>
          </a:p>
          <a:p>
            <a:endParaRPr lang="en-GB" dirty="0"/>
          </a:p>
        </p:txBody>
      </p:sp>
      <p:sp>
        <p:nvSpPr>
          <p:cNvPr id="2" name="TextBox 1"/>
          <p:cNvSpPr txBox="1"/>
          <p:nvPr/>
        </p:nvSpPr>
        <p:spPr>
          <a:xfrm>
            <a:off x="1946539" y="308972"/>
            <a:ext cx="8201156" cy="830997"/>
          </a:xfrm>
          <a:prstGeom prst="rect">
            <a:avLst/>
          </a:prstGeom>
          <a:noFill/>
        </p:spPr>
        <p:txBody>
          <a:bodyPr wrap="none" rtlCol="0">
            <a:spAutoFit/>
          </a:bodyPr>
          <a:lstStyle/>
          <a:p>
            <a:r>
              <a:rPr lang="en-GB" sz="2400" dirty="0">
                <a:solidFill>
                  <a:srgbClr val="FF0000"/>
                </a:solidFill>
              </a:rPr>
              <a:t>Empirical Household or Personal Indicators of Overindebtedness</a:t>
            </a:r>
          </a:p>
          <a:p>
            <a:endParaRPr lang="en-GB" sz="2400"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45469655"/>
              </p:ext>
            </p:extLst>
          </p:nvPr>
        </p:nvGraphicFramePr>
        <p:xfrm>
          <a:off x="1089005" y="2408474"/>
          <a:ext cx="10309410" cy="3037840"/>
        </p:xfrm>
        <a:graphic>
          <a:graphicData uri="http://schemas.openxmlformats.org/drawingml/2006/table">
            <a:tbl>
              <a:tblPr firstRow="1" bandRow="1">
                <a:tableStyleId>{5C22544A-7EE6-4342-B048-85BDC9FD1C3A}</a:tableStyleId>
              </a:tblPr>
              <a:tblGrid>
                <a:gridCol w="2685600">
                  <a:extLst>
                    <a:ext uri="{9D8B030D-6E8A-4147-A177-3AD203B41FA5}">
                      <a16:colId xmlns:a16="http://schemas.microsoft.com/office/drawing/2014/main" val="4239979983"/>
                    </a:ext>
                  </a:extLst>
                </a:gridCol>
                <a:gridCol w="7623810">
                  <a:extLst>
                    <a:ext uri="{9D8B030D-6E8A-4147-A177-3AD203B41FA5}">
                      <a16:colId xmlns:a16="http://schemas.microsoft.com/office/drawing/2014/main" val="3848499662"/>
                    </a:ext>
                  </a:extLst>
                </a:gridCol>
              </a:tblGrid>
              <a:tr h="370840">
                <a:tc>
                  <a:txBody>
                    <a:bodyPr/>
                    <a:lstStyle/>
                    <a:p>
                      <a:r>
                        <a:rPr lang="en-GB" sz="1600" dirty="0">
                          <a:latin typeface="Arial" panose="020B0604020202020204" pitchFamily="34" charset="0"/>
                          <a:cs typeface="Arial" panose="020B0604020202020204" pitchFamily="34" charset="0"/>
                        </a:rPr>
                        <a:t>Indicator Group</a:t>
                      </a:r>
                    </a:p>
                  </a:txBody>
                  <a:tcPr/>
                </a:tc>
                <a:tc>
                  <a:txBody>
                    <a:bodyPr/>
                    <a:lstStyle/>
                    <a:p>
                      <a:r>
                        <a:rPr lang="en-GB" sz="1600" dirty="0">
                          <a:latin typeface="Arial" panose="020B0604020202020204" pitchFamily="34" charset="0"/>
                          <a:cs typeface="Arial" panose="020B0604020202020204" pitchFamily="34" charset="0"/>
                        </a:rPr>
                        <a:t>Example</a:t>
                      </a:r>
                    </a:p>
                  </a:txBody>
                  <a:tcPr/>
                </a:tc>
                <a:extLst>
                  <a:ext uri="{0D108BD9-81ED-4DB2-BD59-A6C34878D82A}">
                    <a16:rowId xmlns:a16="http://schemas.microsoft.com/office/drawing/2014/main" val="1971415492"/>
                  </a:ext>
                </a:extLst>
              </a:tr>
              <a:tr h="370840">
                <a:tc>
                  <a:txBody>
                    <a:bodyPr/>
                    <a:lstStyle/>
                    <a:p>
                      <a:r>
                        <a:rPr lang="en-GB" sz="1400" dirty="0">
                          <a:latin typeface="Arial" panose="020B0604020202020204" pitchFamily="34" charset="0"/>
                          <a:cs typeface="Arial" panose="020B0604020202020204" pitchFamily="34" charset="0"/>
                        </a:rPr>
                        <a:t>Debt Service Ratios (DSR)</a:t>
                      </a:r>
                    </a:p>
                  </a:txBody>
                  <a:tcPr/>
                </a:tc>
                <a:tc>
                  <a:txBody>
                    <a:bodyPr/>
                    <a:lstStyle/>
                    <a:p>
                      <a:r>
                        <a:rPr lang="en-GB" sz="1400" dirty="0">
                          <a:latin typeface="Arial" panose="020B0604020202020204" pitchFamily="34" charset="0"/>
                          <a:cs typeface="Arial" panose="020B0604020202020204" pitchFamily="34" charset="0"/>
                        </a:rPr>
                        <a:t>Individual spends &gt; X% of (gross/net )</a:t>
                      </a:r>
                      <a:r>
                        <a:rPr lang="en-GB" sz="1400" baseline="0" dirty="0">
                          <a:latin typeface="Arial" panose="020B0604020202020204" pitchFamily="34" charset="0"/>
                          <a:cs typeface="Arial" panose="020B0604020202020204" pitchFamily="34" charset="0"/>
                        </a:rPr>
                        <a:t> monthly income on total  borrowing repayments (for secured and unsecured loans) (X typically =  50%)</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24787440"/>
                  </a:ext>
                </a:extLst>
              </a:tr>
              <a:tr h="370840">
                <a:tc>
                  <a:txBody>
                    <a:bodyPr/>
                    <a:lstStyle/>
                    <a:p>
                      <a:endParaRPr lang="en-GB" sz="1400" dirty="0">
                        <a:latin typeface="Arial" panose="020B0604020202020204" pitchFamily="34" charset="0"/>
                        <a:cs typeface="Arial" panose="020B0604020202020204" pitchFamily="34" charset="0"/>
                      </a:endParaRPr>
                    </a:p>
                  </a:txBody>
                  <a:tcPr/>
                </a:tc>
                <a:tc>
                  <a:txBody>
                    <a:bodyPr/>
                    <a:lstStyle/>
                    <a:p>
                      <a:r>
                        <a:rPr lang="en-GB" sz="1400" dirty="0">
                          <a:latin typeface="Arial" panose="020B0604020202020204" pitchFamily="34" charset="0"/>
                          <a:cs typeface="Arial" panose="020B0604020202020204" pitchFamily="34" charset="0"/>
                        </a:rPr>
                        <a:t>Individual  spends &gt;X% of (gross/net) monthly income on secured loans (X typically = 25%,</a:t>
                      </a:r>
                      <a:r>
                        <a:rPr lang="en-GB" sz="1400" baseline="0" dirty="0">
                          <a:latin typeface="Arial" panose="020B0604020202020204" pitchFamily="34" charset="0"/>
                          <a:cs typeface="Arial" panose="020B0604020202020204" pitchFamily="34" charset="0"/>
                        </a:rPr>
                        <a:t> 30%, 50%)</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5950511"/>
                  </a:ext>
                </a:extLst>
              </a:tr>
              <a:tr h="370840">
                <a:tc>
                  <a:txBody>
                    <a:bodyPr/>
                    <a:lstStyle/>
                    <a:p>
                      <a:r>
                        <a:rPr lang="en-GB" sz="1400" dirty="0">
                          <a:latin typeface="Arial" panose="020B0604020202020204" pitchFamily="34" charset="0"/>
                          <a:cs typeface="Arial" panose="020B0604020202020204" pitchFamily="34" charset="0"/>
                        </a:rPr>
                        <a:t>Affordability</a:t>
                      </a:r>
                    </a:p>
                  </a:txBody>
                  <a:tcPr/>
                </a:tc>
                <a:tc>
                  <a:txBody>
                    <a:bodyPr/>
                    <a:lstStyle/>
                    <a:p>
                      <a:r>
                        <a:rPr lang="en-GB" sz="1400" dirty="0">
                          <a:latin typeface="Arial" panose="020B0604020202020204" pitchFamily="34" charset="0"/>
                          <a:cs typeface="Arial" panose="020B0604020202020204" pitchFamily="34" charset="0"/>
                        </a:rPr>
                        <a:t>Borrowing repayments takes</a:t>
                      </a:r>
                      <a:r>
                        <a:rPr lang="en-GB" sz="1400" baseline="0" dirty="0">
                          <a:latin typeface="Arial" panose="020B0604020202020204" pitchFamily="34" charset="0"/>
                          <a:cs typeface="Arial" panose="020B0604020202020204" pitchFamily="34" charset="0"/>
                        </a:rPr>
                        <a:t> the Individual  “below the poverty line”</a:t>
                      </a:r>
                    </a:p>
                  </a:txBody>
                  <a:tcPr/>
                </a:tc>
                <a:extLst>
                  <a:ext uri="{0D108BD9-81ED-4DB2-BD59-A6C34878D82A}">
                    <a16:rowId xmlns:a16="http://schemas.microsoft.com/office/drawing/2014/main" val="126043714"/>
                  </a:ext>
                </a:extLst>
              </a:tr>
              <a:tr h="370840">
                <a:tc>
                  <a:txBody>
                    <a:bodyPr/>
                    <a:lstStyle/>
                    <a:p>
                      <a:r>
                        <a:rPr lang="en-GB" sz="1400" dirty="0">
                          <a:latin typeface="Arial" panose="020B0604020202020204" pitchFamily="34" charset="0"/>
                          <a:cs typeface="Arial" panose="020B0604020202020204" pitchFamily="34" charset="0"/>
                        </a:rPr>
                        <a:t>Delinquency</a:t>
                      </a:r>
                    </a:p>
                  </a:txBody>
                  <a:tcPr/>
                </a:tc>
                <a:tc>
                  <a:txBody>
                    <a:bodyPr/>
                    <a:lstStyle/>
                    <a:p>
                      <a:r>
                        <a:rPr lang="en-GB" sz="1400" dirty="0">
                          <a:latin typeface="Arial" panose="020B0604020202020204" pitchFamily="34" charset="0"/>
                          <a:cs typeface="Arial" panose="020B0604020202020204" pitchFamily="34" charset="0"/>
                        </a:rPr>
                        <a:t>Individual  is &gt; A months</a:t>
                      </a:r>
                      <a:r>
                        <a:rPr lang="en-GB" sz="1400" baseline="0" dirty="0">
                          <a:latin typeface="Arial" panose="020B0604020202020204" pitchFamily="34" charset="0"/>
                          <a:cs typeface="Arial" panose="020B0604020202020204" pitchFamily="34" charset="0"/>
                        </a:rPr>
                        <a:t> in arrears on credit commitments or bills (A typically =2)</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37194300"/>
                  </a:ext>
                </a:extLst>
              </a:tr>
              <a:tr h="370840">
                <a:tc>
                  <a:txBody>
                    <a:bodyPr/>
                    <a:lstStyle/>
                    <a:p>
                      <a:r>
                        <a:rPr lang="en-GB" sz="1400" dirty="0">
                          <a:latin typeface="Arial" panose="020B0604020202020204" pitchFamily="34" charset="0"/>
                          <a:cs typeface="Arial" panose="020B0604020202020204" pitchFamily="34" charset="0"/>
                        </a:rPr>
                        <a:t>#</a:t>
                      </a:r>
                      <a:r>
                        <a:rPr lang="en-GB" sz="1400" baseline="0" dirty="0">
                          <a:latin typeface="Arial" panose="020B0604020202020204" pitchFamily="34" charset="0"/>
                          <a:cs typeface="Arial" panose="020B0604020202020204" pitchFamily="34" charset="0"/>
                        </a:rPr>
                        <a:t> Loans</a:t>
                      </a:r>
                      <a:endParaRPr lang="en-GB" sz="1400" dirty="0">
                        <a:latin typeface="Arial" panose="020B0604020202020204" pitchFamily="34" charset="0"/>
                        <a:cs typeface="Arial" panose="020B0604020202020204" pitchFamily="34" charset="0"/>
                      </a:endParaRPr>
                    </a:p>
                  </a:txBody>
                  <a:tcPr/>
                </a:tc>
                <a:tc>
                  <a:txBody>
                    <a:bodyPr/>
                    <a:lstStyle/>
                    <a:p>
                      <a:r>
                        <a:rPr lang="en-GB" sz="1400" dirty="0">
                          <a:latin typeface="Arial" panose="020B0604020202020204" pitchFamily="34" charset="0"/>
                          <a:cs typeface="Arial" panose="020B0604020202020204" pitchFamily="34" charset="0"/>
                        </a:rPr>
                        <a:t>If individual  has more that Z credit commitments (Z typically =4)</a:t>
                      </a:r>
                    </a:p>
                  </a:txBody>
                  <a:tcPr/>
                </a:tc>
                <a:extLst>
                  <a:ext uri="{0D108BD9-81ED-4DB2-BD59-A6C34878D82A}">
                    <a16:rowId xmlns:a16="http://schemas.microsoft.com/office/drawing/2014/main" val="1854385190"/>
                  </a:ext>
                </a:extLst>
              </a:tr>
              <a:tr h="370840">
                <a:tc>
                  <a:txBody>
                    <a:bodyPr/>
                    <a:lstStyle/>
                    <a:p>
                      <a:r>
                        <a:rPr lang="en-GB" sz="1400" dirty="0">
                          <a:latin typeface="Arial" panose="020B0604020202020204" pitchFamily="34" charset="0"/>
                          <a:cs typeface="Arial" panose="020B0604020202020204" pitchFamily="34" charset="0"/>
                        </a:rPr>
                        <a:t>Perception</a:t>
                      </a:r>
                      <a:r>
                        <a:rPr lang="en-GB" sz="1400" baseline="0" dirty="0">
                          <a:latin typeface="Arial" panose="020B0604020202020204" pitchFamily="34" charset="0"/>
                          <a:cs typeface="Arial" panose="020B0604020202020204" pitchFamily="34" charset="0"/>
                        </a:rPr>
                        <a:t> of debt burden</a:t>
                      </a:r>
                      <a:endParaRPr lang="en-GB" sz="1400" dirty="0">
                        <a:latin typeface="Arial" panose="020B0604020202020204" pitchFamily="34" charset="0"/>
                        <a:cs typeface="Arial" panose="020B0604020202020204" pitchFamily="34" charset="0"/>
                      </a:endParaRPr>
                    </a:p>
                  </a:txBody>
                  <a:tcPr/>
                </a:tc>
                <a:tc>
                  <a:txBody>
                    <a:bodyPr/>
                    <a:lstStyle/>
                    <a:p>
                      <a:r>
                        <a:rPr lang="en-GB" sz="1400" dirty="0">
                          <a:latin typeface="Arial" panose="020B0604020202020204" pitchFamily="34" charset="0"/>
                          <a:cs typeface="Arial" panose="020B0604020202020204" pitchFamily="34" charset="0"/>
                        </a:rPr>
                        <a:t>Individual reports repayments are a “heavy burden”</a:t>
                      </a:r>
                    </a:p>
                    <a:p>
                      <a:r>
                        <a:rPr lang="en-GB" sz="1400" dirty="0">
                          <a:latin typeface="Arial" panose="020B0604020202020204" pitchFamily="34" charset="0"/>
                          <a:cs typeface="Arial" panose="020B0604020202020204" pitchFamily="34" charset="0"/>
                        </a:rPr>
                        <a:t>Individual reports difficulty in paying</a:t>
                      </a:r>
                      <a:r>
                        <a:rPr lang="en-GB" sz="1400" baseline="0" dirty="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unexpected bills</a:t>
                      </a:r>
                    </a:p>
                  </a:txBody>
                  <a:tcPr/>
                </a:tc>
                <a:extLst>
                  <a:ext uri="{0D108BD9-81ED-4DB2-BD59-A6C34878D82A}">
                    <a16:rowId xmlns:a16="http://schemas.microsoft.com/office/drawing/2014/main" val="616156605"/>
                  </a:ext>
                </a:extLst>
              </a:tr>
            </a:tbl>
          </a:graphicData>
        </a:graphic>
      </p:graphicFrame>
      <p:sp>
        <p:nvSpPr>
          <p:cNvPr id="8" name="TextBox 7"/>
          <p:cNvSpPr txBox="1"/>
          <p:nvPr/>
        </p:nvSpPr>
        <p:spPr>
          <a:xfrm>
            <a:off x="1089005" y="5831464"/>
            <a:ext cx="2411238" cy="246221"/>
          </a:xfrm>
          <a:prstGeom prst="rect">
            <a:avLst/>
          </a:prstGeom>
          <a:noFill/>
        </p:spPr>
        <p:txBody>
          <a:bodyPr wrap="none" rtlCol="0">
            <a:spAutoFit/>
          </a:bodyPr>
          <a:lstStyle/>
          <a:p>
            <a:r>
              <a:rPr lang="en-GB" sz="1000" dirty="0">
                <a:latin typeface="Arial" panose="020B0604020202020204" pitchFamily="34" charset="0"/>
                <a:cs typeface="Arial" panose="020B0604020202020204" pitchFamily="34" charset="0"/>
              </a:rPr>
              <a:t>Adapted from D’Alessio &amp; Lezzi (2013).</a:t>
            </a:r>
          </a:p>
        </p:txBody>
      </p:sp>
      <p:sp>
        <p:nvSpPr>
          <p:cNvPr id="16" name="TextBox 15"/>
          <p:cNvSpPr txBox="1"/>
          <p:nvPr/>
        </p:nvSpPr>
        <p:spPr>
          <a:xfrm>
            <a:off x="1089005" y="6179696"/>
            <a:ext cx="2088520" cy="338554"/>
          </a:xfrm>
          <a:prstGeom prst="rect">
            <a:avLst/>
          </a:prstGeom>
          <a:noFill/>
        </p:spPr>
        <p:txBody>
          <a:bodyPr wrap="none" rtlCol="0">
            <a:spAutoFit/>
          </a:bodyPr>
          <a:lstStyle/>
          <a:p>
            <a:r>
              <a:rPr lang="en-GB" sz="1600" dirty="0">
                <a:latin typeface="Arial" panose="020B0604020202020204" pitchFamily="34" charset="0"/>
                <a:cs typeface="Arial" panose="020B0604020202020204" pitchFamily="34" charset="0"/>
              </a:rPr>
              <a:t>Weaknesses with all</a:t>
            </a:r>
            <a:r>
              <a:rPr lang="en-GB" sz="1600" dirty="0"/>
              <a:t>.</a:t>
            </a:r>
          </a:p>
        </p:txBody>
      </p:sp>
    </p:spTree>
    <p:extLst>
      <p:ext uri="{BB962C8B-B14F-4D97-AF65-F5344CB8AC3E}">
        <p14:creationId xmlns:p14="http://schemas.microsoft.com/office/powerpoint/2010/main" val="1935004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3AB72B8-AAF1-4837-926F-CAB1772C813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4" name="Straight Connector 3">
            <a:extLst>
              <a:ext uri="{FF2B5EF4-FFF2-40B4-BE49-F238E27FC236}">
                <a16:creationId xmlns:a16="http://schemas.microsoft.com/office/drawing/2014/main" id="{34AC7942-6C71-45E7-854A-FAAC00E99E5F}"/>
              </a:ext>
            </a:extLst>
          </p:cNvPr>
          <p:cNvCxnSpPr/>
          <p:nvPr/>
        </p:nvCxnSpPr>
        <p:spPr>
          <a:xfrm>
            <a:off x="2347913" y="3108960"/>
            <a:ext cx="0" cy="3222172"/>
          </a:xfrm>
          <a:prstGeom prst="line">
            <a:avLst/>
          </a:prstGeom>
          <a:ln>
            <a:headEnd type="stealth"/>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DB4480AA-E1AF-4276-980A-DDD8D53B6D99}"/>
              </a:ext>
            </a:extLst>
          </p:cNvPr>
          <p:cNvCxnSpPr>
            <a:cxnSpLocks/>
          </p:cNvCxnSpPr>
          <p:nvPr/>
        </p:nvCxnSpPr>
        <p:spPr>
          <a:xfrm flipV="1">
            <a:off x="2386148" y="3934455"/>
            <a:ext cx="3971109" cy="2220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9791CCD-D3E1-4FFF-8D88-1F9A5DDFF9B1}"/>
              </a:ext>
            </a:extLst>
          </p:cNvPr>
          <p:cNvCxnSpPr>
            <a:cxnSpLocks/>
          </p:cNvCxnSpPr>
          <p:nvPr/>
        </p:nvCxnSpPr>
        <p:spPr>
          <a:xfrm>
            <a:off x="6357257" y="3934454"/>
            <a:ext cx="0" cy="1110344"/>
          </a:xfrm>
          <a:prstGeom prst="line">
            <a:avLst/>
          </a:prstGeom>
        </p:spPr>
        <p:style>
          <a:lnRef idx="1">
            <a:schemeClr val="accent5"/>
          </a:lnRef>
          <a:fillRef idx="0">
            <a:schemeClr val="accent5"/>
          </a:fillRef>
          <a:effectRef idx="0">
            <a:schemeClr val="accent5"/>
          </a:effectRef>
          <a:fontRef idx="minor">
            <a:schemeClr val="tx1"/>
          </a:fontRef>
        </p:style>
      </p:cxnSp>
      <p:cxnSp>
        <p:nvCxnSpPr>
          <p:cNvPr id="16" name="Straight Connector 15">
            <a:extLst>
              <a:ext uri="{FF2B5EF4-FFF2-40B4-BE49-F238E27FC236}">
                <a16:creationId xmlns:a16="http://schemas.microsoft.com/office/drawing/2014/main" id="{A7B90315-68E0-4C41-96A4-37E3B7911B86}"/>
              </a:ext>
            </a:extLst>
          </p:cNvPr>
          <p:cNvCxnSpPr>
            <a:cxnSpLocks/>
          </p:cNvCxnSpPr>
          <p:nvPr/>
        </p:nvCxnSpPr>
        <p:spPr>
          <a:xfrm>
            <a:off x="6357257" y="5041382"/>
            <a:ext cx="100148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48CD26E-A30E-4665-A386-0AF4D2BC85EB}"/>
              </a:ext>
            </a:extLst>
          </p:cNvPr>
          <p:cNvCxnSpPr>
            <a:cxnSpLocks/>
          </p:cNvCxnSpPr>
          <p:nvPr/>
        </p:nvCxnSpPr>
        <p:spPr>
          <a:xfrm>
            <a:off x="2322192" y="4866877"/>
            <a:ext cx="498484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CD720B1C-99FF-46CD-B9C8-6BE1B1DA8DC2}"/>
              </a:ext>
            </a:extLst>
          </p:cNvPr>
          <p:cNvSpPr txBox="1"/>
          <p:nvPr/>
        </p:nvSpPr>
        <p:spPr>
          <a:xfrm>
            <a:off x="7376158" y="4866877"/>
            <a:ext cx="346167" cy="369332"/>
          </a:xfrm>
          <a:prstGeom prst="rect">
            <a:avLst/>
          </a:prstGeom>
          <a:noFill/>
        </p:spPr>
        <p:txBody>
          <a:bodyPr wrap="square" rtlCol="0">
            <a:spAutoFit/>
          </a:bodyPr>
          <a:lstStyle/>
          <a:p>
            <a:r>
              <a:rPr lang="en-GB" dirty="0">
                <a:solidFill>
                  <a:schemeClr val="accent1"/>
                </a:solidFill>
              </a:rPr>
              <a:t>Y</a:t>
            </a:r>
          </a:p>
        </p:txBody>
      </p:sp>
      <p:sp>
        <p:nvSpPr>
          <p:cNvPr id="28" name="TextBox 27">
            <a:extLst>
              <a:ext uri="{FF2B5EF4-FFF2-40B4-BE49-F238E27FC236}">
                <a16:creationId xmlns:a16="http://schemas.microsoft.com/office/drawing/2014/main" id="{E058643C-C4A6-4B58-B238-FFAD747B2C39}"/>
              </a:ext>
            </a:extLst>
          </p:cNvPr>
          <p:cNvSpPr txBox="1"/>
          <p:nvPr/>
        </p:nvSpPr>
        <p:spPr>
          <a:xfrm>
            <a:off x="7340778" y="4660212"/>
            <a:ext cx="278131" cy="369332"/>
          </a:xfrm>
          <a:prstGeom prst="rect">
            <a:avLst/>
          </a:prstGeom>
          <a:noFill/>
        </p:spPr>
        <p:txBody>
          <a:bodyPr wrap="square" rtlCol="0">
            <a:spAutoFit/>
          </a:bodyPr>
          <a:lstStyle/>
          <a:p>
            <a:r>
              <a:rPr lang="en-GB" dirty="0">
                <a:solidFill>
                  <a:srgbClr val="FF0000"/>
                </a:solidFill>
              </a:rPr>
              <a:t>C</a:t>
            </a:r>
          </a:p>
        </p:txBody>
      </p:sp>
      <p:sp>
        <p:nvSpPr>
          <p:cNvPr id="29" name="TextBox 28">
            <a:extLst>
              <a:ext uri="{FF2B5EF4-FFF2-40B4-BE49-F238E27FC236}">
                <a16:creationId xmlns:a16="http://schemas.microsoft.com/office/drawing/2014/main" id="{48A9C6F0-FA8F-4944-92EC-3440A3EFAF0F}"/>
              </a:ext>
            </a:extLst>
          </p:cNvPr>
          <p:cNvSpPr txBox="1"/>
          <p:nvPr/>
        </p:nvSpPr>
        <p:spPr>
          <a:xfrm>
            <a:off x="3066132" y="3749788"/>
            <a:ext cx="3029868" cy="369332"/>
          </a:xfrm>
          <a:prstGeom prst="rect">
            <a:avLst/>
          </a:prstGeom>
          <a:noFill/>
        </p:spPr>
        <p:txBody>
          <a:bodyPr wrap="none" rtlCol="0">
            <a:spAutoFit/>
          </a:bodyPr>
          <a:lstStyle/>
          <a:p>
            <a:r>
              <a:rPr lang="en-GB" dirty="0"/>
              <a:t>Borrow                              Repay</a:t>
            </a:r>
          </a:p>
        </p:txBody>
      </p:sp>
      <p:cxnSp>
        <p:nvCxnSpPr>
          <p:cNvPr id="33" name="Straight Arrow Connector 32">
            <a:extLst>
              <a:ext uri="{FF2B5EF4-FFF2-40B4-BE49-F238E27FC236}">
                <a16:creationId xmlns:a16="http://schemas.microsoft.com/office/drawing/2014/main" id="{493D06AD-F701-49FB-868E-15AE817E7276}"/>
              </a:ext>
            </a:extLst>
          </p:cNvPr>
          <p:cNvCxnSpPr/>
          <p:nvPr/>
        </p:nvCxnSpPr>
        <p:spPr>
          <a:xfrm>
            <a:off x="2347913" y="6331132"/>
            <a:ext cx="506131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4" name="TextBox 33">
            <a:extLst>
              <a:ext uri="{FF2B5EF4-FFF2-40B4-BE49-F238E27FC236}">
                <a16:creationId xmlns:a16="http://schemas.microsoft.com/office/drawing/2014/main" id="{B1B57A3A-3F04-4B6D-A2F5-31643A708239}"/>
              </a:ext>
            </a:extLst>
          </p:cNvPr>
          <p:cNvSpPr txBox="1"/>
          <p:nvPr/>
        </p:nvSpPr>
        <p:spPr>
          <a:xfrm>
            <a:off x="7425769" y="6216135"/>
            <a:ext cx="593111" cy="369332"/>
          </a:xfrm>
          <a:prstGeom prst="rect">
            <a:avLst/>
          </a:prstGeom>
          <a:noFill/>
        </p:spPr>
        <p:txBody>
          <a:bodyPr wrap="none" rtlCol="0">
            <a:spAutoFit/>
          </a:bodyPr>
          <a:lstStyle/>
          <a:p>
            <a:r>
              <a:rPr lang="en-GB" dirty="0"/>
              <a:t>Age </a:t>
            </a:r>
          </a:p>
        </p:txBody>
      </p:sp>
      <p:sp>
        <p:nvSpPr>
          <p:cNvPr id="36" name="TextBox 35">
            <a:extLst>
              <a:ext uri="{FF2B5EF4-FFF2-40B4-BE49-F238E27FC236}">
                <a16:creationId xmlns:a16="http://schemas.microsoft.com/office/drawing/2014/main" id="{961EAD20-F024-498C-9D07-51FECE1BE621}"/>
              </a:ext>
            </a:extLst>
          </p:cNvPr>
          <p:cNvSpPr txBox="1"/>
          <p:nvPr/>
        </p:nvSpPr>
        <p:spPr>
          <a:xfrm>
            <a:off x="3740641" y="304434"/>
            <a:ext cx="4720203" cy="400110"/>
          </a:xfrm>
          <a:prstGeom prst="rect">
            <a:avLst/>
          </a:prstGeom>
          <a:noFill/>
        </p:spPr>
        <p:txBody>
          <a:bodyPr wrap="none" rtlCol="0">
            <a:spAutoFit/>
          </a:bodyPr>
          <a:lstStyle/>
          <a:p>
            <a:r>
              <a:rPr lang="en-GB" sz="2000" dirty="0">
                <a:solidFill>
                  <a:srgbClr val="FF0000"/>
                </a:solidFill>
              </a:rPr>
              <a:t>Literature: Permanent Income Hypothesis 1</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E8C6F2D-7933-463E-95A4-5B72E544518C}"/>
                  </a:ext>
                </a:extLst>
              </p:cNvPr>
              <p:cNvSpPr txBox="1"/>
              <p:nvPr/>
            </p:nvSpPr>
            <p:spPr>
              <a:xfrm>
                <a:off x="1448670" y="944682"/>
                <a:ext cx="9677810" cy="2092881"/>
              </a:xfrm>
              <a:prstGeom prst="rect">
                <a:avLst/>
              </a:prstGeom>
              <a:noFill/>
            </p:spPr>
            <p:txBody>
              <a:bodyPr wrap="square">
                <a:spAutoFit/>
              </a:bodyPr>
              <a:lstStyle/>
              <a:p>
                <a:r>
                  <a:rPr lang="en-GB" sz="1600" dirty="0"/>
                  <a:t>LC-PIH: Individual maximises  expected discounted utility from consumption with inter-temporarily separable </a:t>
                </a:r>
              </a:p>
              <a:p>
                <a:r>
                  <a:rPr lang="en-GB" sz="1600" dirty="0"/>
                  <a:t>preferences, uncertain income, time preference rate </a:t>
                </a:r>
                <a14:m>
                  <m:oMath xmlns:m="http://schemas.openxmlformats.org/officeDocument/2006/math">
                    <m:d>
                      <m:dPr>
                        <m:ctrlPr>
                          <a:rPr lang="en-GB" sz="1600" b="0" i="1" smtClean="0">
                            <a:latin typeface="Cambria Math" panose="02040503050406030204" pitchFamily="18" charset="0"/>
                          </a:rPr>
                        </m:ctrlPr>
                      </m:dPr>
                      <m:e>
                        <m:r>
                          <a:rPr lang="en-GB" sz="1600" b="0" i="1" smtClean="0">
                            <a:latin typeface="Cambria Math" panose="02040503050406030204" pitchFamily="18" charset="0"/>
                            <a:ea typeface="Cambria Math" panose="02040503050406030204" pitchFamily="18" charset="0"/>
                          </a:rPr>
                          <m:t>𝛿</m:t>
                        </m:r>
                      </m:e>
                    </m:d>
                  </m:oMath>
                </a14:m>
                <a:r>
                  <a:rPr lang="en-GB" sz="1600" dirty="0"/>
                  <a:t> equal to interest rate (r) </a:t>
                </a:r>
                <a14:m>
                  <m:oMath xmlns:m="http://schemas.openxmlformats.org/officeDocument/2006/math">
                    <m:r>
                      <a:rPr lang="en-GB" sz="1600" b="0" i="1" smtClean="0">
                        <a:latin typeface="Cambria Math" panose="02040503050406030204" pitchFamily="18" charset="0"/>
                        <a:ea typeface="Cambria Math" panose="02040503050406030204" pitchFamily="18" charset="0"/>
                      </a:rPr>
                      <m:t>𝑠𝑜</m:t>
                    </m:r>
                    <m:r>
                      <a:rPr lang="en-GB" sz="1600" b="0" i="1" smtClean="0">
                        <a:latin typeface="Cambria Math" panose="02040503050406030204" pitchFamily="18" charset="0"/>
                        <a:ea typeface="Cambria Math" panose="02040503050406030204" pitchFamily="18" charset="0"/>
                      </a:rPr>
                      <m:t> </m:t>
                    </m:r>
                    <m:r>
                      <a:rPr lang="en-GB" sz="1600" b="0" i="1" smtClean="0">
                        <a:latin typeface="Cambria Math" panose="02040503050406030204" pitchFamily="18" charset="0"/>
                        <a:ea typeface="Cambria Math" panose="02040503050406030204" pitchFamily="18" charset="0"/>
                      </a:rPr>
                      <m:t>𝛽</m:t>
                    </m:r>
                    <m:r>
                      <a:rPr lang="en-GB" sz="1600" b="0" i="1" smtClean="0">
                        <a:latin typeface="Cambria Math" panose="02040503050406030204" pitchFamily="18" charset="0"/>
                        <a:ea typeface="Cambria Math" panose="02040503050406030204" pitchFamily="18" charset="0"/>
                      </a:rPr>
                      <m:t>.</m:t>
                    </m:r>
                    <m:r>
                      <a:rPr lang="en-GB" sz="1600" b="0" i="1" smtClean="0">
                        <a:latin typeface="Cambria Math" panose="02040503050406030204" pitchFamily="18" charset="0"/>
                        <a:ea typeface="Cambria Math" panose="02040503050406030204" pitchFamily="18" charset="0"/>
                      </a:rPr>
                      <m:t>𝑅</m:t>
                    </m:r>
                    <m:r>
                      <a:rPr lang="en-GB" sz="1600" b="0" i="1" smtClean="0">
                        <a:latin typeface="Cambria Math" panose="02040503050406030204" pitchFamily="18" charset="0"/>
                        <a:ea typeface="Cambria Math" panose="02040503050406030204" pitchFamily="18" charset="0"/>
                      </a:rPr>
                      <m:t>=1</m:t>
                    </m:r>
                    <m:r>
                      <a:rPr lang="en-GB" sz="1600" b="0" i="0" smtClean="0">
                        <a:latin typeface="Cambria Math" panose="02040503050406030204" pitchFamily="18" charset="0"/>
                        <a:ea typeface="Cambria Math" panose="02040503050406030204" pitchFamily="18" charset="0"/>
                      </a:rPr>
                      <m:t>  </m:t>
                    </m:r>
                    <m:r>
                      <m:rPr>
                        <m:sty m:val="p"/>
                      </m:rPr>
                      <a:rPr lang="en-GB" sz="1600" b="0" i="0" smtClean="0">
                        <a:latin typeface="Cambria Math" panose="02040503050406030204" pitchFamily="18" charset="0"/>
                        <a:ea typeface="Cambria Math" panose="02040503050406030204" pitchFamily="18" charset="0"/>
                      </a:rPr>
                      <m:t>where</m:t>
                    </m:r>
                    <m:r>
                      <a:rPr lang="en-GB" sz="1600" b="0" i="0" smtClean="0">
                        <a:latin typeface="Cambria Math" panose="02040503050406030204" pitchFamily="18" charset="0"/>
                        <a:ea typeface="Cambria Math" panose="02040503050406030204" pitchFamily="18" charset="0"/>
                      </a:rPr>
                      <m:t> </m:t>
                    </m:r>
                    <m:r>
                      <m:rPr>
                        <m:sty m:val="p"/>
                      </m:rPr>
                      <a:rPr lang="el-GR" sz="1600" b="0" i="1" smtClean="0">
                        <a:latin typeface="Cambria Math" panose="02040503050406030204" pitchFamily="18" charset="0"/>
                        <a:ea typeface="Cambria Math" panose="02040503050406030204" pitchFamily="18" charset="0"/>
                      </a:rPr>
                      <m:t>β</m:t>
                    </m:r>
                    <m:r>
                      <a:rPr lang="en-GB" sz="1600" b="0" i="1" smtClean="0">
                        <a:latin typeface="Cambria Math" panose="02040503050406030204" pitchFamily="18" charset="0"/>
                        <a:ea typeface="Cambria Math" panose="02040503050406030204" pitchFamily="18" charset="0"/>
                      </a:rPr>
                      <m:t>=</m:t>
                    </m:r>
                    <m:sSup>
                      <m:sSupPr>
                        <m:ctrlPr>
                          <a:rPr lang="en-GB" sz="1600" b="0" i="1" smtClean="0">
                            <a:latin typeface="Cambria Math" panose="02040503050406030204" pitchFamily="18" charset="0"/>
                            <a:ea typeface="Cambria Math" panose="02040503050406030204" pitchFamily="18" charset="0"/>
                          </a:rPr>
                        </m:ctrlPr>
                      </m:sSupPr>
                      <m:e>
                        <m:r>
                          <a:rPr lang="en-GB" sz="1600" b="0" i="1" smtClean="0">
                            <a:latin typeface="Cambria Math" panose="02040503050406030204" pitchFamily="18" charset="0"/>
                            <a:ea typeface="Cambria Math" panose="02040503050406030204" pitchFamily="18" charset="0"/>
                          </a:rPr>
                          <m:t>(1+</m:t>
                        </m:r>
                        <m:r>
                          <a:rPr lang="en-GB" sz="1600" b="0" i="1" smtClean="0">
                            <a:latin typeface="Cambria Math" panose="02040503050406030204" pitchFamily="18" charset="0"/>
                            <a:ea typeface="Cambria Math" panose="02040503050406030204" pitchFamily="18" charset="0"/>
                          </a:rPr>
                          <m:t>𝛿</m:t>
                        </m:r>
                        <m:r>
                          <a:rPr lang="en-GB" sz="1600" b="0" i="1" smtClean="0">
                            <a:latin typeface="Cambria Math" panose="02040503050406030204" pitchFamily="18" charset="0"/>
                            <a:ea typeface="Cambria Math" panose="02040503050406030204" pitchFamily="18" charset="0"/>
                          </a:rPr>
                          <m:t>)</m:t>
                        </m:r>
                      </m:e>
                      <m:sup>
                        <m:r>
                          <a:rPr lang="en-GB" sz="1600" b="0" i="1" smtClean="0">
                            <a:latin typeface="Cambria Math" panose="02040503050406030204" pitchFamily="18" charset="0"/>
                            <a:ea typeface="Cambria Math" panose="02040503050406030204" pitchFamily="18" charset="0"/>
                          </a:rPr>
                          <m:t>−1</m:t>
                        </m:r>
                      </m:sup>
                    </m:sSup>
                    <m:r>
                      <a:rPr lang="en-GB" sz="1600" b="0" i="1" smtClean="0">
                        <a:latin typeface="Cambria Math" panose="02040503050406030204" pitchFamily="18" charset="0"/>
                        <a:ea typeface="Cambria Math" panose="02040503050406030204" pitchFamily="18" charset="0"/>
                      </a:rPr>
                      <m:t>, </m:t>
                    </m:r>
                    <m:r>
                      <a:rPr lang="en-GB" sz="1600" b="0" i="1" smtClean="0">
                        <a:latin typeface="Cambria Math" panose="02040503050406030204" pitchFamily="18" charset="0"/>
                        <a:ea typeface="Cambria Math" panose="02040503050406030204" pitchFamily="18" charset="0"/>
                      </a:rPr>
                      <m:t>𝑅</m:t>
                    </m:r>
                    <m:r>
                      <a:rPr lang="en-GB" sz="1600" b="0" i="1" smtClean="0">
                        <a:latin typeface="Cambria Math" panose="02040503050406030204" pitchFamily="18" charset="0"/>
                        <a:ea typeface="Cambria Math" panose="02040503050406030204" pitchFamily="18" charset="0"/>
                      </a:rPr>
                      <m:t>=(1+</m:t>
                    </m:r>
                    <m:r>
                      <a:rPr lang="en-GB" sz="1600" b="0" i="1" smtClean="0">
                        <a:latin typeface="Cambria Math" panose="02040503050406030204" pitchFamily="18" charset="0"/>
                        <a:ea typeface="Cambria Math" panose="02040503050406030204" pitchFamily="18" charset="0"/>
                      </a:rPr>
                      <m:t>𝑟</m:t>
                    </m:r>
                    <m:r>
                      <a:rPr lang="en-GB" sz="1600" b="0" i="1" smtClean="0">
                        <a:latin typeface="Cambria Math" panose="02040503050406030204" pitchFamily="18" charset="0"/>
                        <a:ea typeface="Cambria Math" panose="02040503050406030204" pitchFamily="18" charset="0"/>
                      </a:rPr>
                      <m:t>)</m:t>
                    </m:r>
                    <m:r>
                      <a:rPr lang="en-GB" sz="1600" b="0" i="0" smtClean="0">
                        <a:latin typeface="Cambria Math" panose="02040503050406030204" pitchFamily="18" charset="0"/>
                        <a:ea typeface="Cambria Math" panose="02040503050406030204" pitchFamily="18" charset="0"/>
                      </a:rPr>
                      <m:t>.</m:t>
                    </m:r>
                  </m:oMath>
                </a14:m>
                <a:endParaRPr lang="en-GB" sz="1600" dirty="0"/>
              </a:p>
              <a:p>
                <a:endParaRPr lang="en-GB" sz="1600" dirty="0"/>
              </a:p>
              <a:p>
                <a:r>
                  <a:rPr lang="en-GB" sz="1600" dirty="0"/>
                  <a:t>Without credit constraints intertemporal budget constraint is:  </a:t>
                </a:r>
                <a14:m>
                  <m:oMath xmlns:m="http://schemas.openxmlformats.org/officeDocument/2006/math">
                    <m:sSub>
                      <m:sSubPr>
                        <m:ctrlPr>
                          <a:rPr lang="en-GB" sz="1600" i="1" smtClean="0">
                            <a:latin typeface="Cambria Math" panose="02040503050406030204" pitchFamily="18" charset="0"/>
                          </a:rPr>
                        </m:ctrlPr>
                      </m:sSubPr>
                      <m:e>
                        <m:r>
                          <a:rPr lang="en-GB" sz="1600" b="0" i="1" smtClean="0">
                            <a:latin typeface="Cambria Math" panose="02040503050406030204" pitchFamily="18" charset="0"/>
                          </a:rPr>
                          <m:t>𝐴</m:t>
                        </m:r>
                      </m:e>
                      <m:sub>
                        <m:r>
                          <a:rPr lang="en-GB" sz="1600" b="0" i="1" smtClean="0">
                            <a:latin typeface="Cambria Math" panose="02040503050406030204" pitchFamily="18" charset="0"/>
                          </a:rPr>
                          <m:t>𝑡</m:t>
                        </m:r>
                      </m:sub>
                    </m:sSub>
                    <m:r>
                      <a:rPr lang="en-GB" sz="1600" b="0" i="1" smtClean="0">
                        <a:latin typeface="Cambria Math" panose="02040503050406030204" pitchFamily="18" charset="0"/>
                      </a:rPr>
                      <m:t>=</m:t>
                    </m:r>
                    <m:r>
                      <a:rPr lang="en-GB" sz="1600" b="0" i="1" smtClean="0">
                        <a:latin typeface="Cambria Math" panose="02040503050406030204" pitchFamily="18" charset="0"/>
                      </a:rPr>
                      <m:t>𝑅</m:t>
                    </m:r>
                    <m:r>
                      <a:rPr lang="en-GB" sz="1600" b="0" i="1" smtClean="0">
                        <a:latin typeface="Cambria Math" panose="02040503050406030204" pitchFamily="18" charset="0"/>
                      </a:rPr>
                      <m:t>.</m:t>
                    </m:r>
                    <m:sSub>
                      <m:sSubPr>
                        <m:ctrlPr>
                          <a:rPr lang="en-GB" sz="1600" b="0" i="1" smtClean="0">
                            <a:latin typeface="Cambria Math" panose="02040503050406030204" pitchFamily="18" charset="0"/>
                          </a:rPr>
                        </m:ctrlPr>
                      </m:sSubPr>
                      <m:e>
                        <m:r>
                          <a:rPr lang="en-GB" sz="1600" b="0" i="1" smtClean="0">
                            <a:latin typeface="Cambria Math" panose="02040503050406030204" pitchFamily="18" charset="0"/>
                          </a:rPr>
                          <m:t>𝐴</m:t>
                        </m:r>
                      </m:e>
                      <m:sub>
                        <m:r>
                          <a:rPr lang="en-GB" sz="1600" b="0" i="1" smtClean="0">
                            <a:latin typeface="Cambria Math" panose="02040503050406030204" pitchFamily="18" charset="0"/>
                          </a:rPr>
                          <m:t>𝑡</m:t>
                        </m:r>
                        <m:r>
                          <a:rPr lang="en-GB" sz="1600" b="0" i="1" smtClean="0">
                            <a:latin typeface="Cambria Math" panose="02040503050406030204" pitchFamily="18" charset="0"/>
                          </a:rPr>
                          <m:t>−1</m:t>
                        </m:r>
                      </m:sub>
                    </m:sSub>
                    <m:r>
                      <a:rPr lang="en-GB" sz="1600" b="0" i="1" smtClean="0">
                        <a:latin typeface="Cambria Math" panose="02040503050406030204" pitchFamily="18" charset="0"/>
                      </a:rPr>
                      <m:t>+</m:t>
                    </m:r>
                    <m:sSub>
                      <m:sSubPr>
                        <m:ctrlPr>
                          <a:rPr lang="en-GB" sz="1600" b="0" i="1" smtClean="0">
                            <a:latin typeface="Cambria Math" panose="02040503050406030204" pitchFamily="18" charset="0"/>
                          </a:rPr>
                        </m:ctrlPr>
                      </m:sSubPr>
                      <m:e>
                        <m:r>
                          <a:rPr lang="en-GB" sz="1600" b="0" i="1" smtClean="0">
                            <a:latin typeface="Cambria Math" panose="02040503050406030204" pitchFamily="18" charset="0"/>
                          </a:rPr>
                          <m:t>𝑦</m:t>
                        </m:r>
                      </m:e>
                      <m:sub>
                        <m:r>
                          <a:rPr lang="en-GB" sz="1600" b="0" i="1" smtClean="0">
                            <a:latin typeface="Cambria Math" panose="02040503050406030204" pitchFamily="18" charset="0"/>
                          </a:rPr>
                          <m:t>𝑡</m:t>
                        </m:r>
                      </m:sub>
                    </m:sSub>
                    <m:r>
                      <a:rPr lang="en-GB" sz="1600" b="0" i="1" smtClean="0">
                        <a:latin typeface="Cambria Math" panose="02040503050406030204" pitchFamily="18" charset="0"/>
                      </a:rPr>
                      <m:t>−</m:t>
                    </m:r>
                    <m:sSub>
                      <m:sSubPr>
                        <m:ctrlPr>
                          <a:rPr lang="en-GB" sz="1600" b="0" i="1" smtClean="0">
                            <a:latin typeface="Cambria Math" panose="02040503050406030204" pitchFamily="18" charset="0"/>
                          </a:rPr>
                        </m:ctrlPr>
                      </m:sSubPr>
                      <m:e>
                        <m:r>
                          <a:rPr lang="en-GB" sz="1600" b="0" i="1" smtClean="0">
                            <a:latin typeface="Cambria Math" panose="02040503050406030204" pitchFamily="18" charset="0"/>
                          </a:rPr>
                          <m:t>𝑐</m:t>
                        </m:r>
                      </m:e>
                      <m:sub>
                        <m:r>
                          <a:rPr lang="en-GB" sz="1600" b="0" i="1" smtClean="0">
                            <a:latin typeface="Cambria Math" panose="02040503050406030204" pitchFamily="18" charset="0"/>
                          </a:rPr>
                          <m:t>𝑡</m:t>
                        </m:r>
                      </m:sub>
                    </m:sSub>
                  </m:oMath>
                </a14:m>
                <a:r>
                  <a:rPr lang="en-GB" sz="1600" dirty="0"/>
                  <a:t>.</a:t>
                </a:r>
              </a:p>
              <a:p>
                <a:endParaRPr lang="en-GB" sz="1600" dirty="0"/>
              </a:p>
              <a:p>
                <a:r>
                  <a:rPr lang="en-GB" sz="1600" dirty="0"/>
                  <a:t>In general, optimality condition: </a:t>
                </a:r>
                <a14:m>
                  <m:oMath xmlns:m="http://schemas.openxmlformats.org/officeDocument/2006/math">
                    <m:sSup>
                      <m:sSupPr>
                        <m:ctrlPr>
                          <a:rPr lang="en-GB" sz="1600" i="1">
                            <a:latin typeface="Cambria Math" panose="02040503050406030204" pitchFamily="18" charset="0"/>
                          </a:rPr>
                        </m:ctrlPr>
                      </m:sSupPr>
                      <m:e>
                        <m:r>
                          <a:rPr lang="en-GB" sz="1600" i="1">
                            <a:latin typeface="Cambria Math" panose="02040503050406030204" pitchFamily="18" charset="0"/>
                          </a:rPr>
                          <m:t>𝑢</m:t>
                        </m:r>
                      </m:e>
                      <m:sup>
                        <m:r>
                          <a:rPr lang="en-GB" sz="1600" i="1">
                            <a:latin typeface="Cambria Math" panose="02040503050406030204" pitchFamily="18" charset="0"/>
                          </a:rPr>
                          <m:t>′</m:t>
                        </m:r>
                      </m:sup>
                    </m:sSup>
                    <m:d>
                      <m:dPr>
                        <m:ctrlPr>
                          <a:rPr lang="en-GB" sz="1600" i="1">
                            <a:latin typeface="Cambria Math" panose="02040503050406030204" pitchFamily="18" charset="0"/>
                          </a:rPr>
                        </m:ctrlPr>
                      </m:dPr>
                      <m:e>
                        <m:sSub>
                          <m:sSubPr>
                            <m:ctrlPr>
                              <a:rPr lang="en-GB" sz="1600" i="1">
                                <a:latin typeface="Cambria Math" panose="02040503050406030204" pitchFamily="18" charset="0"/>
                              </a:rPr>
                            </m:ctrlPr>
                          </m:sSubPr>
                          <m:e>
                            <m:r>
                              <a:rPr lang="en-GB" sz="1600" i="1">
                                <a:latin typeface="Cambria Math" panose="02040503050406030204" pitchFamily="18" charset="0"/>
                              </a:rPr>
                              <m:t>𝑐</m:t>
                            </m:r>
                          </m:e>
                          <m:sub>
                            <m:r>
                              <a:rPr lang="en-GB" sz="1600" i="1">
                                <a:latin typeface="Cambria Math" panose="02040503050406030204" pitchFamily="18" charset="0"/>
                              </a:rPr>
                              <m:t>𝑡</m:t>
                            </m:r>
                          </m:sub>
                        </m:sSub>
                      </m:e>
                    </m:d>
                    <m:r>
                      <a:rPr lang="en-GB" sz="1600" i="1">
                        <a:latin typeface="Cambria Math" panose="02040503050406030204" pitchFamily="18" charset="0"/>
                      </a:rPr>
                      <m:t>=</m:t>
                    </m:r>
                    <m:sSub>
                      <m:sSubPr>
                        <m:ctrlPr>
                          <a:rPr lang="en-GB" sz="1600" i="1">
                            <a:latin typeface="Cambria Math" panose="02040503050406030204" pitchFamily="18" charset="0"/>
                          </a:rPr>
                        </m:ctrlPr>
                      </m:sSubPr>
                      <m:e>
                        <m:r>
                          <a:rPr lang="en-GB" sz="1600" i="1">
                            <a:latin typeface="Cambria Math" panose="02040503050406030204" pitchFamily="18" charset="0"/>
                          </a:rPr>
                          <m:t>𝐸</m:t>
                        </m:r>
                      </m:e>
                      <m:sub>
                        <m:r>
                          <a:rPr lang="en-GB" sz="1600" i="1">
                            <a:latin typeface="Cambria Math" panose="02040503050406030204" pitchFamily="18" charset="0"/>
                          </a:rPr>
                          <m:t>𝑡</m:t>
                        </m:r>
                      </m:sub>
                    </m:sSub>
                    <m:d>
                      <m:dPr>
                        <m:begChr m:val="["/>
                        <m:endChr m:val="]"/>
                        <m:ctrlPr>
                          <a:rPr lang="en-GB" sz="1600" i="1">
                            <a:latin typeface="Cambria Math" panose="02040503050406030204" pitchFamily="18" charset="0"/>
                          </a:rPr>
                        </m:ctrlPr>
                      </m:dPr>
                      <m:e>
                        <m:sSup>
                          <m:sSupPr>
                            <m:ctrlPr>
                              <a:rPr lang="en-GB" sz="1600" i="1">
                                <a:latin typeface="Cambria Math" panose="02040503050406030204" pitchFamily="18" charset="0"/>
                              </a:rPr>
                            </m:ctrlPr>
                          </m:sSupPr>
                          <m:e>
                            <m:r>
                              <a:rPr lang="en-GB" sz="1600" i="1">
                                <a:latin typeface="Cambria Math" panose="02040503050406030204" pitchFamily="18" charset="0"/>
                              </a:rPr>
                              <m:t>𝑢</m:t>
                            </m:r>
                          </m:e>
                          <m:sup>
                            <m:r>
                              <a:rPr lang="en-GB" sz="1600" i="1">
                                <a:latin typeface="Cambria Math" panose="02040503050406030204" pitchFamily="18" charset="0"/>
                              </a:rPr>
                              <m:t>′</m:t>
                            </m:r>
                          </m:sup>
                        </m:sSup>
                        <m:d>
                          <m:dPr>
                            <m:ctrlPr>
                              <a:rPr lang="en-GB" sz="1600" i="1">
                                <a:latin typeface="Cambria Math" panose="02040503050406030204" pitchFamily="18" charset="0"/>
                              </a:rPr>
                            </m:ctrlPr>
                          </m:dPr>
                          <m:e>
                            <m:sSub>
                              <m:sSubPr>
                                <m:ctrlPr>
                                  <a:rPr lang="en-GB" sz="1600" i="1">
                                    <a:latin typeface="Cambria Math" panose="02040503050406030204" pitchFamily="18" charset="0"/>
                                  </a:rPr>
                                </m:ctrlPr>
                              </m:sSubPr>
                              <m:e>
                                <m:r>
                                  <a:rPr lang="en-GB" sz="1600" i="1">
                                    <a:latin typeface="Cambria Math" panose="02040503050406030204" pitchFamily="18" charset="0"/>
                                  </a:rPr>
                                  <m:t>𝑐</m:t>
                                </m:r>
                              </m:e>
                              <m:sub>
                                <m:r>
                                  <a:rPr lang="en-GB" sz="1600" i="1">
                                    <a:latin typeface="Cambria Math" panose="02040503050406030204" pitchFamily="18" charset="0"/>
                                  </a:rPr>
                                  <m:t>𝑡</m:t>
                                </m:r>
                                <m:r>
                                  <a:rPr lang="en-GB" sz="1600" i="1">
                                    <a:latin typeface="Cambria Math" panose="02040503050406030204" pitchFamily="18" charset="0"/>
                                  </a:rPr>
                                  <m:t>+1</m:t>
                                </m:r>
                              </m:sub>
                            </m:sSub>
                          </m:e>
                        </m:d>
                      </m:e>
                    </m:d>
                    <m:r>
                      <a:rPr lang="en-GB" sz="1600" i="1" smtClean="0">
                        <a:latin typeface="Cambria Math" panose="02040503050406030204" pitchFamily="18" charset="0"/>
                        <a:ea typeface="Cambria Math" panose="02040503050406030204" pitchFamily="18" charset="0"/>
                      </a:rPr>
                      <m:t>𝛽</m:t>
                    </m:r>
                    <m:r>
                      <a:rPr lang="en-GB" sz="1600" b="0" i="1" smtClean="0">
                        <a:latin typeface="Cambria Math" panose="02040503050406030204" pitchFamily="18" charset="0"/>
                        <a:ea typeface="Cambria Math" panose="02040503050406030204" pitchFamily="18" charset="0"/>
                      </a:rPr>
                      <m:t>𝑅</m:t>
                    </m:r>
                  </m:oMath>
                </a14:m>
                <a:r>
                  <a:rPr lang="en-GB" sz="1600" dirty="0"/>
                  <a:t>.     If </a:t>
                </a:r>
                <a14:m>
                  <m:oMath xmlns:m="http://schemas.openxmlformats.org/officeDocument/2006/math">
                    <m:r>
                      <a:rPr lang="en-GB" sz="1600" i="1" smtClean="0">
                        <a:latin typeface="Cambria Math" panose="02040503050406030204" pitchFamily="18" charset="0"/>
                      </a:rPr>
                      <m:t>𝐴</m:t>
                    </m:r>
                    <m:r>
                      <a:rPr lang="en-GB" sz="1600" b="0" i="1" smtClean="0">
                        <a:latin typeface="Cambria Math" panose="02040503050406030204" pitchFamily="18" charset="0"/>
                      </a:rPr>
                      <m:t>&lt;0</m:t>
                    </m:r>
                  </m:oMath>
                </a14:m>
                <a:r>
                  <a:rPr lang="en-GB" sz="1600" dirty="0"/>
                  <a:t> there is a demand for debt.</a:t>
                </a:r>
              </a:p>
              <a:p>
                <a:endParaRPr lang="en-GB" dirty="0"/>
              </a:p>
            </p:txBody>
          </p:sp>
        </mc:Choice>
        <mc:Fallback xmlns="">
          <p:sp>
            <p:nvSpPr>
              <p:cNvPr id="17" name="TextBox 16">
                <a:extLst>
                  <a:ext uri="{FF2B5EF4-FFF2-40B4-BE49-F238E27FC236}">
                    <a16:creationId xmlns:a16="http://schemas.microsoft.com/office/drawing/2014/main" id="{DE8C6F2D-7933-463E-95A4-5B72E544518C}"/>
                  </a:ext>
                </a:extLst>
              </p:cNvPr>
              <p:cNvSpPr txBox="1">
                <a:spLocks noRot="1" noChangeAspect="1" noMove="1" noResize="1" noEditPoints="1" noAdjustHandles="1" noChangeArrowheads="1" noChangeShapeType="1" noTextEdit="1"/>
              </p:cNvSpPr>
              <p:nvPr/>
            </p:nvSpPr>
            <p:spPr>
              <a:xfrm>
                <a:off x="1448670" y="944682"/>
                <a:ext cx="9677810" cy="2092881"/>
              </a:xfrm>
              <a:prstGeom prst="rect">
                <a:avLst/>
              </a:prstGeom>
              <a:blipFill>
                <a:blip r:embed="rId3"/>
                <a:stretch>
                  <a:fillRect l="-378" t="-875"/>
                </a:stretch>
              </a:blipFill>
            </p:spPr>
            <p:txBody>
              <a:bodyPr/>
              <a:lstStyle/>
              <a:p>
                <a:r>
                  <a:rPr lang="en-GB">
                    <a:noFill/>
                  </a:rPr>
                  <a:t> </a:t>
                </a:r>
              </a:p>
            </p:txBody>
          </p:sp>
        </mc:Fallback>
      </mc:AlternateContent>
      <p:sp>
        <p:nvSpPr>
          <p:cNvPr id="6" name="TextBox 5">
            <a:extLst>
              <a:ext uri="{FF2B5EF4-FFF2-40B4-BE49-F238E27FC236}">
                <a16:creationId xmlns:a16="http://schemas.microsoft.com/office/drawing/2014/main" id="{9ADB0D14-3940-47C3-A798-AFB17714856F}"/>
              </a:ext>
            </a:extLst>
          </p:cNvPr>
          <p:cNvSpPr txBox="1"/>
          <p:nvPr/>
        </p:nvSpPr>
        <p:spPr>
          <a:xfrm>
            <a:off x="1869338" y="3108960"/>
            <a:ext cx="301686" cy="369332"/>
          </a:xfrm>
          <a:prstGeom prst="rect">
            <a:avLst/>
          </a:prstGeom>
          <a:noFill/>
        </p:spPr>
        <p:txBody>
          <a:bodyPr wrap="none" rtlCol="0">
            <a:spAutoFit/>
          </a:bodyPr>
          <a:lstStyle/>
          <a:p>
            <a:r>
              <a:rPr lang="en-GB" dirty="0"/>
              <a:t>£</a:t>
            </a:r>
          </a:p>
        </p:txBody>
      </p:sp>
      <p:sp>
        <p:nvSpPr>
          <p:cNvPr id="7" name="TextBox 6">
            <a:extLst>
              <a:ext uri="{FF2B5EF4-FFF2-40B4-BE49-F238E27FC236}">
                <a16:creationId xmlns:a16="http://schemas.microsoft.com/office/drawing/2014/main" id="{20BE2441-3B6F-4C17-94FA-8EDC7DBBE37F}"/>
              </a:ext>
            </a:extLst>
          </p:cNvPr>
          <p:cNvSpPr txBox="1"/>
          <p:nvPr/>
        </p:nvSpPr>
        <p:spPr>
          <a:xfrm>
            <a:off x="1439974" y="2802342"/>
            <a:ext cx="5636800" cy="338554"/>
          </a:xfrm>
          <a:prstGeom prst="rect">
            <a:avLst/>
          </a:prstGeom>
          <a:noFill/>
        </p:spPr>
        <p:txBody>
          <a:bodyPr wrap="none" rtlCol="0">
            <a:spAutoFit/>
          </a:bodyPr>
          <a:lstStyle/>
          <a:p>
            <a:r>
              <a:rPr lang="en-GB" sz="1600" dirty="0"/>
              <a:t>If income is expected to increase         reduces savings or borrows.</a:t>
            </a:r>
          </a:p>
        </p:txBody>
      </p:sp>
      <p:cxnSp>
        <p:nvCxnSpPr>
          <p:cNvPr id="9" name="Straight Arrow Connector 8">
            <a:extLst>
              <a:ext uri="{FF2B5EF4-FFF2-40B4-BE49-F238E27FC236}">
                <a16:creationId xmlns:a16="http://schemas.microsoft.com/office/drawing/2014/main" id="{63D1DECB-75A2-4553-A5DE-4DC0B20F72AA}"/>
              </a:ext>
            </a:extLst>
          </p:cNvPr>
          <p:cNvCxnSpPr>
            <a:cxnSpLocks/>
          </p:cNvCxnSpPr>
          <p:nvPr/>
        </p:nvCxnSpPr>
        <p:spPr>
          <a:xfrm>
            <a:off x="4258374" y="2971619"/>
            <a:ext cx="2574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0056A104-B345-4FF4-9166-D8B3B57091D8}"/>
              </a:ext>
            </a:extLst>
          </p:cNvPr>
          <p:cNvCxnSpPr>
            <a:cxnSpLocks/>
          </p:cNvCxnSpPr>
          <p:nvPr/>
        </p:nvCxnSpPr>
        <p:spPr>
          <a:xfrm>
            <a:off x="47225" y="825910"/>
            <a:ext cx="12144775" cy="154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8914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22694" y="908834"/>
            <a:ext cx="11231664" cy="2831544"/>
          </a:xfrm>
          <a:prstGeom prst="rect">
            <a:avLst/>
          </a:prstGeom>
          <a:noFill/>
        </p:spPr>
        <p:txBody>
          <a:bodyPr wrap="none" rtlCol="0">
            <a:spAutoFit/>
          </a:bodyPr>
          <a:lstStyle/>
          <a:p>
            <a:endParaRPr lang="en-GB" dirty="0"/>
          </a:p>
          <a:p>
            <a:r>
              <a:rPr lang="en-GB" sz="1600" dirty="0"/>
              <a:t>In the PIH:     PV </a:t>
            </a:r>
            <a:r>
              <a:rPr lang="en-GB" sz="1600" baseline="-25000" dirty="0"/>
              <a:t>expected consumption </a:t>
            </a:r>
            <a:r>
              <a:rPr lang="en-GB" sz="1600" dirty="0"/>
              <a:t> = PV </a:t>
            </a:r>
            <a:r>
              <a:rPr lang="en-GB" sz="1600" baseline="-25000" dirty="0"/>
              <a:t>expected income    </a:t>
            </a:r>
            <a:r>
              <a:rPr lang="en-GB" sz="1600" dirty="0"/>
              <a:t>and expected repayments are taken into account when choosing consumption in </a:t>
            </a:r>
          </a:p>
          <a:p>
            <a:r>
              <a:rPr lang="en-GB" sz="1600" dirty="0"/>
              <a:t>each period.</a:t>
            </a:r>
          </a:p>
          <a:p>
            <a:endParaRPr lang="en-GB" sz="1600" dirty="0"/>
          </a:p>
          <a:p>
            <a:endParaRPr lang="en-GB" sz="1600" dirty="0"/>
          </a:p>
          <a:p>
            <a:r>
              <a:rPr lang="en-GB" sz="1600" dirty="0"/>
              <a:t>In PIH there is no expected overindebtedness  </a:t>
            </a:r>
          </a:p>
          <a:p>
            <a:endParaRPr lang="en-GB" sz="1600" dirty="0"/>
          </a:p>
          <a:p>
            <a:r>
              <a:rPr lang="en-GB" sz="1600" dirty="0"/>
              <a:t>If are unexpected reductions in income and as a result permanent income falls then expected permanent income may be insufficient </a:t>
            </a:r>
          </a:p>
          <a:p>
            <a:r>
              <a:rPr lang="en-GB" sz="1600" dirty="0"/>
              <a:t>to pay current and future debts so consumption would be reduced and overindebtedness occurs.</a:t>
            </a:r>
          </a:p>
          <a:p>
            <a:endParaRPr lang="en-GB" sz="1600" dirty="0"/>
          </a:p>
          <a:p>
            <a:r>
              <a:rPr lang="en-GB" sz="1600" dirty="0"/>
              <a:t>Same if unexpected increases in consumption.</a:t>
            </a:r>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2" name="TextBox 1"/>
          <p:cNvSpPr txBox="1"/>
          <p:nvPr/>
        </p:nvSpPr>
        <p:spPr>
          <a:xfrm>
            <a:off x="3651688" y="2289831"/>
            <a:ext cx="184731" cy="369332"/>
          </a:xfrm>
          <a:prstGeom prst="rect">
            <a:avLst/>
          </a:prstGeom>
          <a:noFill/>
        </p:spPr>
        <p:txBody>
          <a:bodyPr wrap="none" rtlCol="0">
            <a:spAutoFit/>
          </a:bodyPr>
          <a:lstStyle/>
          <a:p>
            <a:endParaRPr lang="en-GB" dirty="0">
              <a:solidFill>
                <a:srgbClr val="FF0000"/>
              </a:solidFill>
            </a:endParaRPr>
          </a:p>
        </p:txBody>
      </p:sp>
      <p:sp>
        <p:nvSpPr>
          <p:cNvPr id="17" name="TextBox 16">
            <a:extLst>
              <a:ext uri="{FF2B5EF4-FFF2-40B4-BE49-F238E27FC236}">
                <a16:creationId xmlns:a16="http://schemas.microsoft.com/office/drawing/2014/main" id="{AAAD37F3-ABF1-4905-A4CF-EEBF1701D0D4}"/>
              </a:ext>
            </a:extLst>
          </p:cNvPr>
          <p:cNvSpPr txBox="1"/>
          <p:nvPr/>
        </p:nvSpPr>
        <p:spPr>
          <a:xfrm>
            <a:off x="2898969" y="260463"/>
            <a:ext cx="6296296" cy="369332"/>
          </a:xfrm>
          <a:prstGeom prst="rect">
            <a:avLst/>
          </a:prstGeom>
          <a:noFill/>
        </p:spPr>
        <p:txBody>
          <a:bodyPr wrap="square">
            <a:spAutoFit/>
          </a:bodyPr>
          <a:lstStyle/>
          <a:p>
            <a:r>
              <a:rPr lang="en-GB" sz="1800" dirty="0">
                <a:solidFill>
                  <a:srgbClr val="FF0000"/>
                </a:solidFill>
              </a:rPr>
              <a:t>Literature: Permanent Income Hypothesis 2</a:t>
            </a:r>
          </a:p>
        </p:txBody>
      </p:sp>
    </p:spTree>
    <p:extLst>
      <p:ext uri="{BB962C8B-B14F-4D97-AF65-F5344CB8AC3E}">
        <p14:creationId xmlns:p14="http://schemas.microsoft.com/office/powerpoint/2010/main" val="2206201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762460" y="670509"/>
            <a:ext cx="6194324" cy="5416868"/>
          </a:xfrm>
          <a:prstGeom prst="rect">
            <a:avLst/>
          </a:prstGeom>
          <a:noFill/>
        </p:spPr>
        <p:txBody>
          <a:bodyPr wrap="none" rtlCol="0">
            <a:spAutoFit/>
          </a:bodyPr>
          <a:lstStyle/>
          <a:p>
            <a:endParaRPr lang="en-GB" dirty="0"/>
          </a:p>
          <a:p>
            <a:r>
              <a:rPr lang="en-GB" sz="1400" dirty="0">
                <a:latin typeface="Arial" panose="020B0604020202020204" pitchFamily="34" charset="0"/>
                <a:cs typeface="Arial" panose="020B0604020202020204" pitchFamily="34" charset="0"/>
              </a:rPr>
              <a:t>Causes of unexpected income shocks: </a:t>
            </a:r>
          </a:p>
          <a:p>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poor health,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loss of job,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relationship breakdown,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price inflation exceeding nominal income inflation,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loss of capital income, </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unexpected increase in cost of servicing debt.</a:t>
            </a:r>
          </a:p>
          <a:p>
            <a:pPr marL="285750" indent="-285750">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Similarly unexpected consumption increases can increase debt/assets ratio.</a:t>
            </a:r>
          </a:p>
          <a:p>
            <a:pPr marL="285750" indent="-285750">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Possible causes of unexpected consumption increases:</a:t>
            </a:r>
          </a:p>
          <a:p>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Poor health</a:t>
            </a: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Physical capital (appliances, car ) breakdown</a:t>
            </a:r>
          </a:p>
          <a:p>
            <a:pPr marL="285750" indent="-285750">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400" dirty="0">
                <a:latin typeface="Arial" panose="020B0604020202020204" pitchFamily="34" charset="0"/>
                <a:cs typeface="Arial" panose="020B0604020202020204" pitchFamily="34" charset="0"/>
              </a:rPr>
              <a:t>Debt relative to assets may increase for other reasons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a:p>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2" name="TextBox 1"/>
          <p:cNvSpPr txBox="1"/>
          <p:nvPr/>
        </p:nvSpPr>
        <p:spPr>
          <a:xfrm>
            <a:off x="3903995" y="319267"/>
            <a:ext cx="3957943" cy="461665"/>
          </a:xfrm>
          <a:prstGeom prst="rect">
            <a:avLst/>
          </a:prstGeom>
          <a:noFill/>
        </p:spPr>
        <p:txBody>
          <a:bodyPr wrap="none" rtlCol="0">
            <a:spAutoFit/>
          </a:bodyPr>
          <a:lstStyle/>
          <a:p>
            <a:r>
              <a:rPr lang="en-GB" sz="2400" dirty="0">
                <a:solidFill>
                  <a:srgbClr val="FF0000"/>
                </a:solidFill>
              </a:rPr>
              <a:t>Literature: Unexpected shocks</a:t>
            </a:r>
          </a:p>
        </p:txBody>
      </p:sp>
    </p:spTree>
    <p:extLst>
      <p:ext uri="{BB962C8B-B14F-4D97-AF65-F5344CB8AC3E}">
        <p14:creationId xmlns:p14="http://schemas.microsoft.com/office/powerpoint/2010/main" val="943415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422694" y="891355"/>
            <a:ext cx="1124884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p:cNvSpPr txBox="1"/>
              <p:nvPr/>
            </p:nvSpPr>
            <p:spPr>
              <a:xfrm>
                <a:off x="762460" y="670509"/>
                <a:ext cx="11349582" cy="7725192"/>
              </a:xfrm>
              <a:prstGeom prst="rect">
                <a:avLst/>
              </a:prstGeom>
              <a:noFill/>
            </p:spPr>
            <p:txBody>
              <a:bodyPr wrap="none" rtlCol="0">
                <a:spAutoFit/>
              </a:bodyPr>
              <a:lstStyle/>
              <a:p>
                <a:endParaRPr lang="en-GB" sz="1600" dirty="0"/>
              </a:p>
              <a:p>
                <a:r>
                  <a:rPr lang="en-GB" sz="1600" dirty="0">
                    <a:solidFill>
                      <a:srgbClr val="FF0000"/>
                    </a:solidFill>
                    <a:latin typeface="Arial" panose="020B0604020202020204" pitchFamily="34" charset="0"/>
                    <a:cs typeface="Arial" panose="020B0604020202020204" pitchFamily="34" charset="0"/>
                  </a:rPr>
                  <a:t>Hyperbolic discount factors    </a:t>
                </a:r>
                <a:r>
                  <a:rPr lang="en-GB" sz="1400" dirty="0">
                    <a:latin typeface="Arial" panose="020B0604020202020204" pitchFamily="34" charset="0"/>
                    <a:cs typeface="Arial" panose="020B0604020202020204" pitchFamily="34" charset="0"/>
                  </a:rPr>
                  <a:t>(Ainslie (1975), Laibson (1997), Laibson et al (2007))</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At time t adopts discount rate between t and t+1  of  </a:t>
                </a:r>
                <a14:m>
                  <m:oMath xmlns:m="http://schemas.openxmlformats.org/officeDocument/2006/math">
                    <m:sSub>
                      <m:sSubPr>
                        <m:ctrlPr>
                          <a:rPr lang="en-GB" sz="1400" i="1" smtClean="0">
                            <a:latin typeface="Cambria Math" panose="02040503050406030204" pitchFamily="18" charset="0"/>
                          </a:rPr>
                        </m:ctrlPr>
                      </m:sSubPr>
                      <m:e>
                        <m:r>
                          <a:rPr lang="en-GB" sz="1400" i="1" smtClean="0">
                            <a:latin typeface="Cambria Math" panose="02040503050406030204" pitchFamily="18" charset="0"/>
                            <a:ea typeface="Cambria Math" panose="02040503050406030204" pitchFamily="18" charset="0"/>
                          </a:rPr>
                          <m:t>𝜌</m:t>
                        </m:r>
                      </m:e>
                      <m:sub>
                        <m:r>
                          <a:rPr lang="en-GB" sz="1400" b="0" i="1" smtClean="0">
                            <a:latin typeface="Cambria Math" panose="02040503050406030204" pitchFamily="18" charset="0"/>
                          </a:rPr>
                          <m:t>1</m:t>
                        </m:r>
                      </m:sub>
                    </m:sSub>
                  </m:oMath>
                </a14:m>
                <a:r>
                  <a:rPr lang="en-GB" sz="1400" dirty="0">
                    <a:latin typeface="Arial" panose="020B0604020202020204" pitchFamily="34" charset="0"/>
                    <a:cs typeface="Arial" panose="020B0604020202020204" pitchFamily="34" charset="0"/>
                  </a:rPr>
                  <a:t> and when t+1 arrives adopts the discount rate  </a:t>
                </a:r>
                <a14:m>
                  <m:oMath xmlns:m="http://schemas.openxmlformats.org/officeDocument/2006/math">
                    <m:sSub>
                      <m:sSubPr>
                        <m:ctrlPr>
                          <a:rPr lang="en-GB" sz="1400" i="1" smtClean="0">
                            <a:latin typeface="Cambria Math" panose="02040503050406030204" pitchFamily="18" charset="0"/>
                          </a:rPr>
                        </m:ctrlPr>
                      </m:sSubPr>
                      <m:e>
                        <m:r>
                          <a:rPr lang="en-GB" sz="1400" i="1" smtClean="0">
                            <a:latin typeface="Cambria Math" panose="02040503050406030204" pitchFamily="18" charset="0"/>
                            <a:ea typeface="Cambria Math" panose="02040503050406030204" pitchFamily="18" charset="0"/>
                          </a:rPr>
                          <m:t>𝜌</m:t>
                        </m:r>
                      </m:e>
                      <m:sub>
                        <m:r>
                          <a:rPr lang="en-GB" sz="1400" b="0" i="1" smtClean="0">
                            <a:latin typeface="Cambria Math" panose="02040503050406030204" pitchFamily="18" charset="0"/>
                          </a:rPr>
                          <m:t>2</m:t>
                        </m:r>
                      </m:sub>
                    </m:sSub>
                  </m:oMath>
                </a14:m>
                <a:r>
                  <a:rPr lang="en-GB" sz="1400" dirty="0">
                    <a:latin typeface="Arial" panose="020B0604020202020204" pitchFamily="34" charset="0"/>
                    <a:cs typeface="Arial" panose="020B0604020202020204" pitchFamily="34" charset="0"/>
                  </a:rPr>
                  <a:t> (</a:t>
                </a:r>
                <a14:m>
                  <m:oMath xmlns:m="http://schemas.openxmlformats.org/officeDocument/2006/math">
                    <m:sSub>
                      <m:sSubPr>
                        <m:ctrlPr>
                          <a:rPr lang="en-GB" sz="1400" i="1" dirty="0" smtClean="0">
                            <a:latin typeface="Cambria Math" panose="02040503050406030204" pitchFamily="18" charset="0"/>
                          </a:rPr>
                        </m:ctrlPr>
                      </m:sSubPr>
                      <m:e>
                        <m:r>
                          <a:rPr lang="en-GB" sz="1400" i="1" dirty="0" smtClean="0">
                            <a:latin typeface="Cambria Math" panose="02040503050406030204" pitchFamily="18" charset="0"/>
                            <a:ea typeface="Cambria Math" panose="02040503050406030204" pitchFamily="18" charset="0"/>
                          </a:rPr>
                          <m:t>𝜌</m:t>
                        </m:r>
                      </m:e>
                      <m:sub>
                        <m:r>
                          <a:rPr lang="en-GB" sz="1400" b="0" i="1" dirty="0" smtClean="0">
                            <a:latin typeface="Cambria Math" panose="02040503050406030204" pitchFamily="18" charset="0"/>
                          </a:rPr>
                          <m:t>1</m:t>
                        </m:r>
                      </m:sub>
                    </m:sSub>
                    <m:r>
                      <a:rPr lang="en-GB" sz="1400" b="0" i="1" dirty="0" smtClean="0">
                        <a:latin typeface="Cambria Math" panose="02040503050406030204" pitchFamily="18" charset="0"/>
                      </a:rPr>
                      <m:t>≫</m:t>
                    </m:r>
                    <m:sSub>
                      <m:sSubPr>
                        <m:ctrlPr>
                          <a:rPr lang="en-GB" sz="1400" b="0" i="1" dirty="0" smtClean="0">
                            <a:latin typeface="Cambria Math" panose="02040503050406030204" pitchFamily="18" charset="0"/>
                          </a:rPr>
                        </m:ctrlPr>
                      </m:sSubPr>
                      <m:e>
                        <m:r>
                          <a:rPr lang="en-GB" sz="1400" b="0" i="1" dirty="0" smtClean="0">
                            <a:latin typeface="Cambria Math" panose="02040503050406030204" pitchFamily="18" charset="0"/>
                            <a:ea typeface="Cambria Math" panose="02040503050406030204" pitchFamily="18" charset="0"/>
                          </a:rPr>
                          <m:t>𝜌</m:t>
                        </m:r>
                      </m:e>
                      <m:sub>
                        <m:r>
                          <a:rPr lang="en-GB" sz="1400" b="0" i="1" dirty="0" smtClean="0">
                            <a:latin typeface="Cambria Math" panose="02040503050406030204" pitchFamily="18" charset="0"/>
                          </a:rPr>
                          <m:t>2</m:t>
                        </m:r>
                      </m:sub>
                    </m:sSub>
                    <m:r>
                      <a:rPr lang="en-GB" sz="1400" b="0" i="1" dirty="0" smtClean="0">
                        <a:latin typeface="Cambria Math" panose="02040503050406030204" pitchFamily="18" charset="0"/>
                      </a:rPr>
                      <m:t>)</m:t>
                    </m:r>
                  </m:oMath>
                </a14:m>
                <a:endParaRPr lang="en-GB" sz="1400" b="0" dirty="0">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p>
                <a:r>
                  <a:rPr lang="en-GB" sz="1400" dirty="0">
                    <a:solidFill>
                      <a:srgbClr val="FF0000"/>
                    </a:solidFill>
                    <a:latin typeface="Arial" panose="020B0604020202020204" pitchFamily="34" charset="0"/>
                    <a:cs typeface="Arial" panose="020B0604020202020204" pitchFamily="34" charset="0"/>
                  </a:rPr>
                  <a:t>Niave individual </a:t>
                </a:r>
                <a:r>
                  <a:rPr lang="en-GB" sz="1400" dirty="0">
                    <a:latin typeface="Arial" panose="020B0604020202020204" pitchFamily="34" charset="0"/>
                    <a:cs typeface="Arial" panose="020B0604020202020204" pitchFamily="34" charset="0"/>
                  </a:rPr>
                  <a:t>(</a:t>
                </a:r>
                <a:r>
                  <a:rPr lang="en-GB" sz="1400" dirty="0" err="1">
                    <a:latin typeface="Arial" panose="020B0604020202020204" pitchFamily="34" charset="0"/>
                    <a:cs typeface="Arial" panose="020B0604020202020204" pitchFamily="34" charset="0"/>
                  </a:rPr>
                  <a:t>Strotz</a:t>
                </a:r>
                <a:r>
                  <a:rPr lang="en-GB" sz="1400" dirty="0">
                    <a:latin typeface="Arial" panose="020B0604020202020204" pitchFamily="34" charset="0"/>
                    <a:cs typeface="Arial" panose="020B0604020202020204" pitchFamily="34" charset="0"/>
                  </a:rPr>
                  <a:t> (1955-56) Pollack (1968)): </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With high disco rate between t and t+1, has high consumption in t and high borrowing, but when t+1 arrives she realises this is not </a:t>
                </a:r>
              </a:p>
              <a:p>
                <a:r>
                  <a:rPr lang="en-GB" sz="1400" dirty="0">
                    <a:latin typeface="Arial" panose="020B0604020202020204" pitchFamily="34" charset="0"/>
                    <a:cs typeface="Arial" panose="020B0604020202020204" pitchFamily="34" charset="0"/>
                  </a:rPr>
                  <a:t>optimal (Meier &amp; Sprenger (2007))</a:t>
                </a:r>
              </a:p>
              <a:p>
                <a:endParaRPr lang="en-GB" sz="1400" dirty="0">
                  <a:latin typeface="Arial" panose="020B0604020202020204" pitchFamily="34" charset="0"/>
                  <a:cs typeface="Arial" panose="020B0604020202020204" pitchFamily="34" charset="0"/>
                </a:endParaRPr>
              </a:p>
              <a:p>
                <a:r>
                  <a:rPr lang="en-GB" sz="1400" dirty="0">
                    <a:solidFill>
                      <a:srgbClr val="FF0000"/>
                    </a:solidFill>
                    <a:latin typeface="Arial" panose="020B0604020202020204" pitchFamily="34" charset="0"/>
                    <a:cs typeface="Arial" panose="020B0604020202020204" pitchFamily="34" charset="0"/>
                  </a:rPr>
                  <a:t>Sophisticated individual </a:t>
                </a:r>
                <a:r>
                  <a:rPr lang="en-GB" sz="1400" dirty="0">
                    <a:latin typeface="Arial" panose="020B0604020202020204" pitchFamily="34" charset="0"/>
                    <a:cs typeface="Arial" panose="020B0604020202020204" pitchFamily="34" charset="0"/>
                  </a:rPr>
                  <a:t>(</a:t>
                </a:r>
                <a:r>
                  <a:rPr lang="en-GB" sz="1400" dirty="0" err="1">
                    <a:latin typeface="Arial" panose="020B0604020202020204" pitchFamily="34" charset="0"/>
                    <a:cs typeface="Arial" panose="020B0604020202020204" pitchFamily="34" charset="0"/>
                  </a:rPr>
                  <a:t>O’Donohue</a:t>
                </a:r>
                <a:r>
                  <a:rPr lang="en-GB" sz="1400" dirty="0">
                    <a:latin typeface="Arial" panose="020B0604020202020204" pitchFamily="34" charset="0"/>
                    <a:cs typeface="Arial" panose="020B0604020202020204" pitchFamily="34" charset="0"/>
                  </a:rPr>
                  <a:t> &amp; Rabin (1999), Fang &amp; Silverman (2009), Laibson (2007) ):</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At t individual realises current disco rate </a:t>
                </a:r>
                <a14:m>
                  <m:oMath xmlns:m="http://schemas.openxmlformats.org/officeDocument/2006/math">
                    <m:sSub>
                      <m:sSubPr>
                        <m:ctrlPr>
                          <a:rPr lang="en-GB" sz="1400" i="1" smtClean="0">
                            <a:latin typeface="Cambria Math" panose="02040503050406030204" pitchFamily="18" charset="0"/>
                            <a:cs typeface="Arial" panose="020B0604020202020204" pitchFamily="34" charset="0"/>
                          </a:rPr>
                        </m:ctrlPr>
                      </m:sSubPr>
                      <m:e>
                        <m:r>
                          <a:rPr lang="en-US" sz="1400" b="0" i="1" smtClean="0">
                            <a:latin typeface="Cambria Math" panose="02040503050406030204" pitchFamily="18" charset="0"/>
                            <a:cs typeface="Arial" panose="020B0604020202020204" pitchFamily="34" charset="0"/>
                          </a:rPr>
                          <m:t>(</m:t>
                        </m:r>
                        <m:r>
                          <a:rPr lang="en-GB" sz="1400" i="1" smtClean="0">
                            <a:latin typeface="Cambria Math" panose="02040503050406030204" pitchFamily="18" charset="0"/>
                            <a:ea typeface="Cambria Math" panose="02040503050406030204" pitchFamily="18" charset="0"/>
                            <a:cs typeface="Arial" panose="020B0604020202020204" pitchFamily="34" charset="0"/>
                          </a:rPr>
                          <m:t>𝜌</m:t>
                        </m:r>
                      </m:e>
                      <m:sub>
                        <m:r>
                          <a:rPr lang="en-US" sz="1400" b="0" i="1" smtClean="0">
                            <a:latin typeface="Cambria Math" panose="02040503050406030204" pitchFamily="18" charset="0"/>
                            <a:cs typeface="Arial" panose="020B0604020202020204" pitchFamily="34" charset="0"/>
                          </a:rPr>
                          <m:t>1</m:t>
                        </m:r>
                      </m:sub>
                    </m:sSub>
                    <m:r>
                      <a:rPr lang="en-US" sz="1400" b="0" i="1" smtClean="0">
                        <a:latin typeface="Cambria Math" panose="02040503050406030204" pitchFamily="18" charset="0"/>
                        <a:cs typeface="Arial" panose="020B0604020202020204" pitchFamily="34" charset="0"/>
                      </a:rPr>
                      <m:t>) </m:t>
                    </m:r>
                  </m:oMath>
                </a14:m>
                <a:r>
                  <a:rPr lang="en-GB" sz="1400" dirty="0">
                    <a:latin typeface="Arial" panose="020B0604020202020204" pitchFamily="34" charset="0"/>
                    <a:cs typeface="Arial" panose="020B0604020202020204" pitchFamily="34" charset="0"/>
                  </a:rPr>
                  <a:t>is present day biased and commits to assume the long-term disco rate</a:t>
                </a:r>
                <a:r>
                  <a:rPr lang="en-GB" sz="1400" dirty="0">
                    <a:cs typeface="Arial" panose="020B0604020202020204" pitchFamily="34" charset="0"/>
                  </a:rPr>
                  <a:t> </a:t>
                </a:r>
                <a14:m>
                  <m:oMath xmlns:m="http://schemas.openxmlformats.org/officeDocument/2006/math">
                    <m:sSub>
                      <m:sSubPr>
                        <m:ctrlPr>
                          <a:rPr lang="en-GB" sz="1400" i="1">
                            <a:latin typeface="Cambria Math" panose="02040503050406030204" pitchFamily="18" charset="0"/>
                            <a:cs typeface="Arial" panose="020B0604020202020204" pitchFamily="34" charset="0"/>
                          </a:rPr>
                        </m:ctrlPr>
                      </m:sSubPr>
                      <m:e>
                        <m:r>
                          <a:rPr lang="en-US" sz="1400" b="0" i="1" smtClean="0">
                            <a:latin typeface="Cambria Math" panose="02040503050406030204" pitchFamily="18" charset="0"/>
                            <a:cs typeface="Arial" panose="020B0604020202020204" pitchFamily="34" charset="0"/>
                          </a:rPr>
                          <m:t>(</m:t>
                        </m:r>
                        <m:r>
                          <a:rPr lang="en-GB" sz="1400" i="1">
                            <a:latin typeface="Cambria Math" panose="02040503050406030204" pitchFamily="18" charset="0"/>
                            <a:ea typeface="Cambria Math" panose="02040503050406030204" pitchFamily="18" charset="0"/>
                            <a:cs typeface="Arial" panose="020B0604020202020204" pitchFamily="34" charset="0"/>
                          </a:rPr>
                          <m:t>𝜌</m:t>
                        </m:r>
                      </m:e>
                      <m:sub>
                        <m:r>
                          <a:rPr lang="en-US" sz="1400" b="0" i="1" smtClean="0">
                            <a:latin typeface="Cambria Math" panose="02040503050406030204" pitchFamily="18" charset="0"/>
                            <a:ea typeface="Cambria Math" panose="02040503050406030204" pitchFamily="18" charset="0"/>
                            <a:cs typeface="Arial" panose="020B0604020202020204" pitchFamily="34" charset="0"/>
                          </a:rPr>
                          <m:t>2</m:t>
                        </m:r>
                      </m:sub>
                    </m:sSub>
                    <m:r>
                      <a:rPr lang="en-US" sz="1400" b="0" i="1" smtClean="0">
                        <a:latin typeface="Cambria Math" panose="02040503050406030204" pitchFamily="18" charset="0"/>
                        <a:cs typeface="Arial" panose="020B0604020202020204" pitchFamily="34" charset="0"/>
                      </a:rPr>
                      <m:t>)</m:t>
                    </m:r>
                  </m:oMath>
                </a14:m>
                <a:r>
                  <a:rPr lang="en-GB" sz="1400" dirty="0">
                    <a:latin typeface="Arial" panose="020B0604020202020204" pitchFamily="34" charset="0"/>
                    <a:cs typeface="Arial" panose="020B0604020202020204" pitchFamily="34" charset="0"/>
                  </a:rPr>
                  <a:t> applies, so </a:t>
                </a:r>
              </a:p>
              <a:p>
                <a:r>
                  <a:rPr lang="en-GB" sz="1400" dirty="0">
                    <a:latin typeface="Arial" panose="020B0604020202020204" pitchFamily="34" charset="0"/>
                    <a:cs typeface="Arial" panose="020B0604020202020204" pitchFamily="34" charset="0"/>
                  </a:rPr>
                  <a:t>borrows less than </a:t>
                </a:r>
                <a:r>
                  <a:rPr lang="en-GB" sz="1400" dirty="0" err="1">
                    <a:latin typeface="Arial" panose="020B0604020202020204" pitchFamily="34" charset="0"/>
                    <a:cs typeface="Arial" panose="020B0604020202020204" pitchFamily="34" charset="0"/>
                  </a:rPr>
                  <a:t>niave</a:t>
                </a:r>
                <a:r>
                  <a:rPr lang="en-GB" sz="1400" dirty="0">
                    <a:latin typeface="Arial" panose="020B0604020202020204" pitchFamily="34" charset="0"/>
                    <a:cs typeface="Arial" panose="020B0604020202020204" pitchFamily="34" charset="0"/>
                  </a:rPr>
                  <a:t> hyperbolic discounter.</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Witmann &amp; Paulus (2018) – review empirical studies – impulsive individuals adopt higher subjective discount rates than non-impulsive people.</a:t>
                </a:r>
              </a:p>
              <a:p>
                <a:r>
                  <a:rPr lang="en-GB" sz="1400" dirty="0">
                    <a:latin typeface="Arial" panose="020B0604020202020204" pitchFamily="34" charset="0"/>
                    <a:cs typeface="Arial" panose="020B0604020202020204" pitchFamily="34" charset="0"/>
                  </a:rPr>
                  <a:t>Martin &amp; Potts (2009) – impulsive individuals make decisions with higher risk outcomes than less impulsive people - so would expect </a:t>
                </a:r>
              </a:p>
              <a:p>
                <a:r>
                  <a:rPr lang="en-GB" sz="1400" dirty="0">
                    <a:latin typeface="Arial" panose="020B0604020202020204" pitchFamily="34" charset="0"/>
                    <a:cs typeface="Arial" panose="020B0604020202020204" pitchFamily="34" charset="0"/>
                  </a:rPr>
                  <a:t>impulsive people would borrow larger amounts with greater risk of inability to repay than less impulsive individuals.</a:t>
                </a:r>
              </a:p>
              <a:p>
                <a:endParaRPr lang="en-GB" sz="1400" dirty="0">
                  <a:latin typeface="Arial" panose="020B0604020202020204" pitchFamily="34" charset="0"/>
                  <a:cs typeface="Arial" panose="020B0604020202020204" pitchFamily="34" charset="0"/>
                </a:endParaRPr>
              </a:p>
              <a:p>
                <a:r>
                  <a:rPr lang="en-GB" sz="1400" dirty="0">
                    <a:solidFill>
                      <a:srgbClr val="FF0000"/>
                    </a:solidFill>
                    <a:latin typeface="Arial" panose="020B0604020202020204" pitchFamily="34" charset="0"/>
                    <a:cs typeface="Arial" panose="020B0604020202020204" pitchFamily="34" charset="0"/>
                  </a:rPr>
                  <a:t>Evidence</a:t>
                </a:r>
              </a:p>
              <a:p>
                <a:r>
                  <a:rPr lang="en-GB" sz="1400" dirty="0">
                    <a:latin typeface="Arial" panose="020B0604020202020204" pitchFamily="34" charset="0"/>
                    <a:cs typeface="Arial" panose="020B0604020202020204" pitchFamily="34" charset="0"/>
                  </a:rPr>
                  <a:t>Much evidence that individuals adopt hyperbolic discount factors (Ainslie (1992), Cohen (2020), Laibson et al (2007))</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Some studies did not find a relationship between discount rate and amounts of debt held: Harrison (2002) Meier &amp; Sprenger (2007) </a:t>
                </a:r>
              </a:p>
              <a:p>
                <a:r>
                  <a:rPr lang="en-GB" sz="1400" dirty="0">
                    <a:latin typeface="Arial" panose="020B0604020202020204" pitchFamily="34" charset="0"/>
                    <a:cs typeface="Arial" panose="020B0604020202020204" pitchFamily="34" charset="0"/>
                  </a:rPr>
                  <a:t>Gathergood (2012).</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Some studies have found a relationship between ‘present bias’ and debt balances: Meier &amp; Sprenger (2010), Meier &amp; </a:t>
                </a:r>
                <a:r>
                  <a:rPr lang="en-GB" sz="1400" dirty="0" err="1">
                    <a:latin typeface="Arial" panose="020B0604020202020204" pitchFamily="34" charset="0"/>
                    <a:cs typeface="Arial" panose="020B0604020202020204" pitchFamily="34" charset="0"/>
                  </a:rPr>
                  <a:t>Spenger</a:t>
                </a:r>
                <a:r>
                  <a:rPr lang="en-GB" sz="1400" dirty="0">
                    <a:latin typeface="Arial" panose="020B0604020202020204" pitchFamily="34" charset="0"/>
                    <a:cs typeface="Arial" panose="020B0604020202020204" pitchFamily="34" charset="0"/>
                  </a:rPr>
                  <a:t> (2007)</a:t>
                </a:r>
              </a:p>
              <a:p>
                <a:endParaRPr lang="en-GB" sz="1400" dirty="0">
                  <a:latin typeface="Arial" panose="020B0604020202020204" pitchFamily="34" charset="0"/>
                  <a:cs typeface="Arial" panose="020B0604020202020204" pitchFamily="34" charset="0"/>
                </a:endParaRPr>
              </a:p>
              <a:p>
                <a:r>
                  <a:rPr lang="en-GB" sz="1400" dirty="0" err="1">
                    <a:latin typeface="Arial" panose="020B0604020202020204" pitchFamily="34" charset="0"/>
                    <a:cs typeface="Arial" panose="020B0604020202020204" pitchFamily="34" charset="0"/>
                  </a:rPr>
                  <a:t>Frigerio</a:t>
                </a:r>
                <a:r>
                  <a:rPr lang="en-GB" sz="1400" dirty="0">
                    <a:latin typeface="Arial" panose="020B0604020202020204" pitchFamily="34" charset="0"/>
                    <a:cs typeface="Arial" panose="020B0604020202020204" pitchFamily="34" charset="0"/>
                  </a:rPr>
                  <a:t> et al (2020) meta-analysis and noted positive relationship between impulsiveness and debt held or degree debt was unmanageable. </a:t>
                </a:r>
              </a:p>
              <a:p>
                <a:endParaRPr lang="en-GB" sz="1400" dirty="0">
                  <a:latin typeface="Arial" panose="020B0604020202020204" pitchFamily="34" charset="0"/>
                  <a:cs typeface="Arial" panose="020B0604020202020204" pitchFamily="34" charset="0"/>
                </a:endParaRPr>
              </a:p>
              <a:p>
                <a:endParaRPr lang="en-GB" dirty="0"/>
              </a:p>
              <a:p>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mc:Choice>
        <mc:Fallback xmlns="">
          <p:sp>
            <p:nvSpPr>
              <p:cNvPr id="3" name="TextBox 2"/>
              <p:cNvSpPr txBox="1">
                <a:spLocks noRot="1" noChangeAspect="1" noMove="1" noResize="1" noEditPoints="1" noAdjustHandles="1" noChangeArrowheads="1" noChangeShapeType="1" noTextEdit="1"/>
              </p:cNvSpPr>
              <p:nvPr/>
            </p:nvSpPr>
            <p:spPr>
              <a:xfrm>
                <a:off x="762460" y="670509"/>
                <a:ext cx="11349582" cy="7725192"/>
              </a:xfrm>
              <a:prstGeom prst="rect">
                <a:avLst/>
              </a:prstGeom>
              <a:blipFill>
                <a:blip r:embed="rId2"/>
                <a:stretch>
                  <a:fillRect l="-269"/>
                </a:stretch>
              </a:blipFill>
            </p:spPr>
            <p:txBody>
              <a:bodyPr/>
              <a:lstStyle/>
              <a:p>
                <a:r>
                  <a:rPr lang="en-GB">
                    <a:noFill/>
                  </a:rPr>
                  <a:t> </a:t>
                </a:r>
              </a:p>
            </p:txBody>
          </p:sp>
        </mc:Fallback>
      </mc:AlternateContent>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08058" y="212043"/>
            <a:ext cx="1236844" cy="397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80970" y="1684752"/>
            <a:ext cx="184731" cy="338554"/>
          </a:xfrm>
          <a:prstGeom prst="rect">
            <a:avLst/>
          </a:prstGeom>
          <a:noFill/>
        </p:spPr>
        <p:txBody>
          <a:bodyPr wrap="none" rtlCol="0">
            <a:spAutoFit/>
          </a:bodyPr>
          <a:lstStyle/>
          <a:p>
            <a:endParaRPr lang="en-GB" sz="1600" dirty="0"/>
          </a:p>
        </p:txBody>
      </p:sp>
      <p:sp>
        <p:nvSpPr>
          <p:cNvPr id="11" name="TextBox 10"/>
          <p:cNvSpPr txBox="1"/>
          <p:nvPr/>
        </p:nvSpPr>
        <p:spPr>
          <a:xfrm>
            <a:off x="3043361" y="2335998"/>
            <a:ext cx="65" cy="276999"/>
          </a:xfrm>
          <a:prstGeom prst="rect">
            <a:avLst/>
          </a:prstGeom>
          <a:noFill/>
        </p:spPr>
        <p:txBody>
          <a:bodyPr wrap="none" lIns="0" tIns="0" rIns="0" bIns="0" rtlCol="0">
            <a:spAutoFit/>
          </a:bodyPr>
          <a:lstStyle/>
          <a:p>
            <a:endParaRPr lang="en-GB" dirty="0"/>
          </a:p>
        </p:txBody>
      </p:sp>
      <p:sp>
        <p:nvSpPr>
          <p:cNvPr id="12" name="TextBox 11"/>
          <p:cNvSpPr txBox="1"/>
          <p:nvPr/>
        </p:nvSpPr>
        <p:spPr>
          <a:xfrm>
            <a:off x="670095" y="3007019"/>
            <a:ext cx="184731" cy="369332"/>
          </a:xfrm>
          <a:prstGeom prst="rect">
            <a:avLst/>
          </a:prstGeom>
          <a:noFill/>
        </p:spPr>
        <p:txBody>
          <a:bodyPr wrap="none" rtlCol="0">
            <a:spAutoFit/>
          </a:bodyPr>
          <a:lstStyle/>
          <a:p>
            <a:endParaRPr lang="en-GB" dirty="0"/>
          </a:p>
        </p:txBody>
      </p:sp>
      <p:sp>
        <p:nvSpPr>
          <p:cNvPr id="13" name="TextBox 12"/>
          <p:cNvSpPr txBox="1"/>
          <p:nvPr/>
        </p:nvSpPr>
        <p:spPr>
          <a:xfrm>
            <a:off x="2377826" y="4111750"/>
            <a:ext cx="184731" cy="646331"/>
          </a:xfrm>
          <a:prstGeom prst="rect">
            <a:avLst/>
          </a:prstGeom>
          <a:noFill/>
        </p:spPr>
        <p:txBody>
          <a:bodyPr wrap="none" rtlCol="0">
            <a:spAutoFit/>
          </a:bodyPr>
          <a:lstStyle/>
          <a:p>
            <a:endParaRPr lang="en-GB" dirty="0"/>
          </a:p>
          <a:p>
            <a:endParaRPr lang="en-GB" dirty="0"/>
          </a:p>
        </p:txBody>
      </p:sp>
      <p:sp>
        <p:nvSpPr>
          <p:cNvPr id="14" name="Rectangle 13"/>
          <p:cNvSpPr/>
          <p:nvPr/>
        </p:nvSpPr>
        <p:spPr>
          <a:xfrm>
            <a:off x="3520716" y="5102491"/>
            <a:ext cx="184731" cy="369332"/>
          </a:xfrm>
          <a:prstGeom prst="rect">
            <a:avLst/>
          </a:prstGeom>
        </p:spPr>
        <p:txBody>
          <a:bodyPr wrap="none">
            <a:spAutoFit/>
          </a:bodyPr>
          <a:lstStyle/>
          <a:p>
            <a:endParaRPr lang="en-GB" dirty="0"/>
          </a:p>
        </p:txBody>
      </p:sp>
      <p:sp>
        <p:nvSpPr>
          <p:cNvPr id="2" name="TextBox 1"/>
          <p:cNvSpPr txBox="1"/>
          <p:nvPr/>
        </p:nvSpPr>
        <p:spPr>
          <a:xfrm>
            <a:off x="2938540" y="212043"/>
            <a:ext cx="5571718" cy="461665"/>
          </a:xfrm>
          <a:prstGeom prst="rect">
            <a:avLst/>
          </a:prstGeom>
          <a:noFill/>
        </p:spPr>
        <p:txBody>
          <a:bodyPr wrap="none" rtlCol="0">
            <a:spAutoFit/>
          </a:bodyPr>
          <a:lstStyle/>
          <a:p>
            <a:r>
              <a:rPr lang="en-GB" sz="2400" dirty="0">
                <a:solidFill>
                  <a:srgbClr val="FF0000"/>
                </a:solidFill>
              </a:rPr>
              <a:t>Literature: Approaches outside of the PIH 1</a:t>
            </a:r>
          </a:p>
        </p:txBody>
      </p:sp>
    </p:spTree>
    <p:extLst>
      <p:ext uri="{BB962C8B-B14F-4D97-AF65-F5344CB8AC3E}">
        <p14:creationId xmlns:p14="http://schemas.microsoft.com/office/powerpoint/2010/main" val="22124341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75518</TotalTime>
  <Words>4108</Words>
  <Application>Microsoft Office PowerPoint</Application>
  <PresentationFormat>Widescreen</PresentationFormat>
  <Paragraphs>877</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Edinburgh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CROOK Jonathan</dc:creator>
  <cp:lastModifiedBy>Victoria Watson</cp:lastModifiedBy>
  <cp:revision>706</cp:revision>
  <cp:lastPrinted>2024-10-17T11:48:46Z</cp:lastPrinted>
  <dcterms:created xsi:type="dcterms:W3CDTF">2019-12-03T11:08:48Z</dcterms:created>
  <dcterms:modified xsi:type="dcterms:W3CDTF">2024-11-28T18:13:07Z</dcterms:modified>
</cp:coreProperties>
</file>